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ink/ink8.xml" ContentType="application/inkml+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ink/ink6.xml" ContentType="application/inkml+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ink/ink4.xml" ContentType="application/inkml+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docProps/custom.xml" ContentType="application/vnd.openxmlformats-officedocument.custom-properties+xml"/>
  <Override PartName="/ppt/ink/ink2.xml" ContentType="application/inkml+xml"/>
  <Override PartName="/ppt/ink/ink10.xml" ContentType="application/inkml+xml"/>
  <Override PartName="/ppt/diagrams/layout1.xml" ContentType="application/vnd.openxmlformats-officedocument.drawingml.diagram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ink/ink9.xml" ContentType="application/inkml+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diagrams/quickStyle1.xml" ContentType="application/vnd.openxmlformats-officedocument.drawingml.diagramStyle+xml"/>
  <Override PartName="/ppt/ink/ink7.xml" ContentType="application/inkml+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ink/ink3.xml" ContentType="application/inkml+xml"/>
  <Override PartName="/ppt/ink/ink5.xml" ContentType="application/inkml+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ink/ink1.xml" ContentType="application/inkml+xml"/>
  <Override PartName="/ppt/slideLayouts/slideLayout10.xml" ContentType="application/vnd.openxmlformats-officedocument.presentationml.slideLayout+xml"/>
  <Override PartName="/ppt/slides/slide8.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 id="2147483670" r:id="rId3"/>
    <p:sldMasterId id="2147483682" r:id="rId4"/>
  </p:sldMasterIdLst>
  <p:notesMasterIdLst>
    <p:notesMasterId r:id="rId30"/>
  </p:notesMasterIdLst>
  <p:sldIdLst>
    <p:sldId id="393" r:id="rId5"/>
    <p:sldId id="394" r:id="rId6"/>
    <p:sldId id="420" r:id="rId7"/>
    <p:sldId id="279" r:id="rId8"/>
    <p:sldId id="402" r:id="rId9"/>
    <p:sldId id="357" r:id="rId10"/>
    <p:sldId id="360" r:id="rId11"/>
    <p:sldId id="361" r:id="rId12"/>
    <p:sldId id="405" r:id="rId13"/>
    <p:sldId id="396" r:id="rId14"/>
    <p:sldId id="397" r:id="rId15"/>
    <p:sldId id="398" r:id="rId16"/>
    <p:sldId id="400" r:id="rId17"/>
    <p:sldId id="378" r:id="rId18"/>
    <p:sldId id="382" r:id="rId19"/>
    <p:sldId id="385" r:id="rId20"/>
    <p:sldId id="386" r:id="rId21"/>
    <p:sldId id="387" r:id="rId22"/>
    <p:sldId id="389" r:id="rId23"/>
    <p:sldId id="366" r:id="rId24"/>
    <p:sldId id="367" r:id="rId25"/>
    <p:sldId id="401" r:id="rId26"/>
    <p:sldId id="415" r:id="rId27"/>
    <p:sldId id="418" r:id="rId28"/>
    <p:sldId id="419" r:id="rId29"/>
  </p:sldIdLst>
  <p:sldSz cx="10058400" cy="7772400"/>
  <p:notesSz cx="10058400" cy="7772400"/>
  <p:defaultTextStyle>
    <a:defPPr>
      <a:defRPr kern="0"/>
    </a:defPPr>
  </p:defaultTextStyle>
  <p:extLst>
    <p:ext uri="{EFAFB233-063F-42B5-8137-9DF3F51BA10A}">
      <p15:sldGuideLst xmlns:p15="http://schemas.microsoft.com/office/powerpoint/2012/main" xmlns="">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E0EFE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32349" autoAdjust="0"/>
    <p:restoredTop sz="94118" autoAdjust="0"/>
  </p:normalViewPr>
  <p:slideViewPr>
    <p:cSldViewPr>
      <p:cViewPr>
        <p:scale>
          <a:sx n="60" d="100"/>
          <a:sy n="60" d="100"/>
        </p:scale>
        <p:origin x="-1158" y="-354"/>
      </p:cViewPr>
      <p:guideLst>
        <p:guide orient="horz" pos="2880"/>
        <p:guide pos="2160"/>
      </p:guideLst>
    </p:cSldViewPr>
  </p:slideViewPr>
  <p:notesTextViewPr>
    <p:cViewPr>
      <p:scale>
        <a:sx n="75" d="100"/>
        <a:sy n="75" d="100"/>
      </p:scale>
      <p:origin x="0" y="0"/>
    </p:cViewPr>
  </p:notesTextViewPr>
  <p:sorterViewPr>
    <p:cViewPr>
      <p:scale>
        <a:sx n="71" d="100"/>
        <a:sy n="71" d="100"/>
      </p:scale>
      <p:origin x="0" y="36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BCC43F-49AA-42CA-8C11-913DF97EC45A}"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en-GB"/>
        </a:p>
      </dgm:t>
    </dgm:pt>
    <dgm:pt modelId="{D2CE6D2D-BDC9-4E99-B92D-0514F30ABC02}">
      <dgm:prSet phldrT="[Text]"/>
      <dgm:spPr/>
      <dgm:t>
        <a:bodyPr/>
        <a:lstStyle/>
        <a:p>
          <a:r>
            <a:rPr lang="en-GB" dirty="0"/>
            <a:t>673 Chinese patients BLPD (WM/LPL-CLL-MCL) </a:t>
          </a:r>
        </a:p>
      </dgm:t>
    </dgm:pt>
    <dgm:pt modelId="{ECD10712-56F5-4005-B3BE-EDE8D9ED023F}" type="parTrans" cxnId="{3FE1E89B-0488-4B17-A6E5-CB7E6ABC6AA8}">
      <dgm:prSet/>
      <dgm:spPr/>
      <dgm:t>
        <a:bodyPr/>
        <a:lstStyle/>
        <a:p>
          <a:endParaRPr lang="en-GB"/>
        </a:p>
      </dgm:t>
    </dgm:pt>
    <dgm:pt modelId="{099E2222-CD65-4562-A700-06A19BF5EC6E}" type="sibTrans" cxnId="{3FE1E89B-0488-4B17-A6E5-CB7E6ABC6AA8}">
      <dgm:prSet/>
      <dgm:spPr/>
      <dgm:t>
        <a:bodyPr/>
        <a:lstStyle/>
        <a:p>
          <a:endParaRPr lang="en-GB"/>
        </a:p>
      </dgm:t>
    </dgm:pt>
    <dgm:pt modelId="{6CE73017-186F-4141-B535-A9E04E7BF9F1}">
      <dgm:prSet phldrT="[Text]"/>
      <dgm:spPr/>
      <dgm:t>
        <a:bodyPr/>
        <a:lstStyle/>
        <a:p>
          <a:r>
            <a:rPr lang="en-GB" dirty="0"/>
            <a:t>January 2014 to October 2022</a:t>
          </a:r>
        </a:p>
      </dgm:t>
    </dgm:pt>
    <dgm:pt modelId="{5DF44A6C-E09B-4088-88D3-ADBAB484CB22}" type="parTrans" cxnId="{37F5ADC1-C94D-4421-8E57-69AE589B5332}">
      <dgm:prSet/>
      <dgm:spPr/>
      <dgm:t>
        <a:bodyPr/>
        <a:lstStyle/>
        <a:p>
          <a:endParaRPr lang="en-GB"/>
        </a:p>
      </dgm:t>
    </dgm:pt>
    <dgm:pt modelId="{08B38DDC-87D8-4FE8-8773-817EDE3289B3}" type="sibTrans" cxnId="{37F5ADC1-C94D-4421-8E57-69AE589B5332}">
      <dgm:prSet/>
      <dgm:spPr/>
      <dgm:t>
        <a:bodyPr/>
        <a:lstStyle/>
        <a:p>
          <a:endParaRPr lang="en-GB"/>
        </a:p>
      </dgm:t>
    </dgm:pt>
    <dgm:pt modelId="{83F07BB0-04F4-4618-B704-64BD07BF889A}">
      <dgm:prSet phldrT="[Text]"/>
      <dgm:spPr/>
      <dgm:t>
        <a:bodyPr/>
        <a:lstStyle/>
        <a:p>
          <a:r>
            <a:rPr lang="en-GB" dirty="0"/>
            <a:t>Discontinuation gap of ≥90 days in</a:t>
          </a:r>
          <a:br>
            <a:rPr lang="en-GB" dirty="0"/>
          </a:br>
          <a:r>
            <a:rPr lang="en-GB" dirty="0"/>
            <a:t>treatment</a:t>
          </a:r>
          <a:br>
            <a:rPr lang="en-GB" dirty="0"/>
          </a:br>
          <a:endParaRPr lang="en-GB" dirty="0"/>
        </a:p>
      </dgm:t>
    </dgm:pt>
    <dgm:pt modelId="{FE3F192D-D7BF-4F91-A1A4-D1C342AD25D5}" type="parTrans" cxnId="{CDE08316-4483-498E-8576-CB902A57F196}">
      <dgm:prSet/>
      <dgm:spPr/>
      <dgm:t>
        <a:bodyPr/>
        <a:lstStyle/>
        <a:p>
          <a:endParaRPr lang="en-GB"/>
        </a:p>
      </dgm:t>
    </dgm:pt>
    <dgm:pt modelId="{C503E7EA-1C34-44EE-9FD4-E3BDB816A68C}" type="sibTrans" cxnId="{CDE08316-4483-498E-8576-CB902A57F196}">
      <dgm:prSet/>
      <dgm:spPr/>
      <dgm:t>
        <a:bodyPr/>
        <a:lstStyle/>
        <a:p>
          <a:endParaRPr lang="en-GB"/>
        </a:p>
      </dgm:t>
    </dgm:pt>
    <dgm:pt modelId="{FBAE475E-8F8D-4646-A7D2-1A33300BB8D4}">
      <dgm:prSet phldrT="[Text]"/>
      <dgm:spPr/>
      <dgm:t>
        <a:bodyPr/>
        <a:lstStyle/>
        <a:p>
          <a:r>
            <a:rPr lang="en-GB" dirty="0"/>
            <a:t>The study examined the impact of treatment duration and reasons for discontinuation on survival.</a:t>
          </a:r>
          <a:br>
            <a:rPr lang="en-GB" dirty="0"/>
          </a:br>
          <a:endParaRPr lang="en-GB" dirty="0"/>
        </a:p>
      </dgm:t>
    </dgm:pt>
    <dgm:pt modelId="{D90CFEEE-1752-4421-9F30-10FBFEC20A2F}" type="parTrans" cxnId="{5A756ECD-7D74-4C1F-8846-0CEFF687264C}">
      <dgm:prSet/>
      <dgm:spPr/>
      <dgm:t>
        <a:bodyPr/>
        <a:lstStyle/>
        <a:p>
          <a:endParaRPr lang="en-GB"/>
        </a:p>
      </dgm:t>
    </dgm:pt>
    <dgm:pt modelId="{F0D1E0F8-99D3-4AF7-BDD7-59E859235319}" type="sibTrans" cxnId="{5A756ECD-7D74-4C1F-8846-0CEFF687264C}">
      <dgm:prSet/>
      <dgm:spPr/>
      <dgm:t>
        <a:bodyPr/>
        <a:lstStyle/>
        <a:p>
          <a:endParaRPr lang="en-GB"/>
        </a:p>
      </dgm:t>
    </dgm:pt>
    <dgm:pt modelId="{BB6E0D30-DDFF-4F29-AF5F-03CFB16795AE}" type="pres">
      <dgm:prSet presAssocID="{C9BCC43F-49AA-42CA-8C11-913DF97EC45A}" presName="diagram" presStyleCnt="0">
        <dgm:presLayoutVars>
          <dgm:dir/>
          <dgm:resizeHandles val="exact"/>
        </dgm:presLayoutVars>
      </dgm:prSet>
      <dgm:spPr/>
      <dgm:t>
        <a:bodyPr/>
        <a:lstStyle/>
        <a:p>
          <a:pPr rtl="1"/>
          <a:endParaRPr lang="ar-SA"/>
        </a:p>
      </dgm:t>
    </dgm:pt>
    <dgm:pt modelId="{E099AD5E-E9A3-454D-9D11-A7D91474CAA5}" type="pres">
      <dgm:prSet presAssocID="{D2CE6D2D-BDC9-4E99-B92D-0514F30ABC02}" presName="node" presStyleLbl="node1" presStyleIdx="0" presStyleCnt="4">
        <dgm:presLayoutVars>
          <dgm:bulletEnabled val="1"/>
        </dgm:presLayoutVars>
      </dgm:prSet>
      <dgm:spPr/>
      <dgm:t>
        <a:bodyPr/>
        <a:lstStyle/>
        <a:p>
          <a:pPr rtl="1"/>
          <a:endParaRPr lang="ar-SA"/>
        </a:p>
      </dgm:t>
    </dgm:pt>
    <dgm:pt modelId="{D8F928A3-1F43-441A-97FC-D5D3B24E46A0}" type="pres">
      <dgm:prSet presAssocID="{099E2222-CD65-4562-A700-06A19BF5EC6E}" presName="sibTrans" presStyleCnt="0"/>
      <dgm:spPr/>
    </dgm:pt>
    <dgm:pt modelId="{EF423763-F567-4DCC-9B56-06C7CB7D60EE}" type="pres">
      <dgm:prSet presAssocID="{6CE73017-186F-4141-B535-A9E04E7BF9F1}" presName="node" presStyleLbl="node1" presStyleIdx="1" presStyleCnt="4" custLinFactNeighborX="-5000" custLinFactNeighborY="-7036">
        <dgm:presLayoutVars>
          <dgm:bulletEnabled val="1"/>
        </dgm:presLayoutVars>
      </dgm:prSet>
      <dgm:spPr/>
      <dgm:t>
        <a:bodyPr/>
        <a:lstStyle/>
        <a:p>
          <a:pPr rtl="1"/>
          <a:endParaRPr lang="ar-SA"/>
        </a:p>
      </dgm:t>
    </dgm:pt>
    <dgm:pt modelId="{C8ABAFEE-6D0E-4447-A380-0078AA953BB7}" type="pres">
      <dgm:prSet presAssocID="{08B38DDC-87D8-4FE8-8773-817EDE3289B3}" presName="sibTrans" presStyleCnt="0"/>
      <dgm:spPr/>
    </dgm:pt>
    <dgm:pt modelId="{AB9C3BF1-353B-4D7E-AF74-ED7F6C4D820F}" type="pres">
      <dgm:prSet presAssocID="{83F07BB0-04F4-4618-B704-64BD07BF889A}" presName="node" presStyleLbl="node1" presStyleIdx="2" presStyleCnt="4">
        <dgm:presLayoutVars>
          <dgm:bulletEnabled val="1"/>
        </dgm:presLayoutVars>
      </dgm:prSet>
      <dgm:spPr/>
      <dgm:t>
        <a:bodyPr/>
        <a:lstStyle/>
        <a:p>
          <a:pPr rtl="1"/>
          <a:endParaRPr lang="ar-SA"/>
        </a:p>
      </dgm:t>
    </dgm:pt>
    <dgm:pt modelId="{8E1D18E4-9248-4908-8F0B-E97EEEF6C634}" type="pres">
      <dgm:prSet presAssocID="{C503E7EA-1C34-44EE-9FD4-E3BDB816A68C}" presName="sibTrans" presStyleCnt="0"/>
      <dgm:spPr/>
    </dgm:pt>
    <dgm:pt modelId="{154285C1-7152-4C97-929B-8E3B520D4C06}" type="pres">
      <dgm:prSet presAssocID="{FBAE475E-8F8D-4646-A7D2-1A33300BB8D4}" presName="node" presStyleLbl="node1" presStyleIdx="3" presStyleCnt="4">
        <dgm:presLayoutVars>
          <dgm:bulletEnabled val="1"/>
        </dgm:presLayoutVars>
      </dgm:prSet>
      <dgm:spPr/>
      <dgm:t>
        <a:bodyPr/>
        <a:lstStyle/>
        <a:p>
          <a:pPr rtl="1"/>
          <a:endParaRPr lang="ar-SA"/>
        </a:p>
      </dgm:t>
    </dgm:pt>
  </dgm:ptLst>
  <dgm:cxnLst>
    <dgm:cxn modelId="{3FE1E89B-0488-4B17-A6E5-CB7E6ABC6AA8}" srcId="{C9BCC43F-49AA-42CA-8C11-913DF97EC45A}" destId="{D2CE6D2D-BDC9-4E99-B92D-0514F30ABC02}" srcOrd="0" destOrd="0" parTransId="{ECD10712-56F5-4005-B3BE-EDE8D9ED023F}" sibTransId="{099E2222-CD65-4562-A700-06A19BF5EC6E}"/>
    <dgm:cxn modelId="{A5AB9449-302F-4BBC-9B3A-884CC4E3408B}" type="presOf" srcId="{6CE73017-186F-4141-B535-A9E04E7BF9F1}" destId="{EF423763-F567-4DCC-9B56-06C7CB7D60EE}" srcOrd="0" destOrd="0" presId="urn:microsoft.com/office/officeart/2005/8/layout/default#1"/>
    <dgm:cxn modelId="{366DA4DF-E171-4DCE-8AC0-DBA6020B89FC}" type="presOf" srcId="{D2CE6D2D-BDC9-4E99-B92D-0514F30ABC02}" destId="{E099AD5E-E9A3-454D-9D11-A7D91474CAA5}" srcOrd="0" destOrd="0" presId="urn:microsoft.com/office/officeart/2005/8/layout/default#1"/>
    <dgm:cxn modelId="{CDE08316-4483-498E-8576-CB902A57F196}" srcId="{C9BCC43F-49AA-42CA-8C11-913DF97EC45A}" destId="{83F07BB0-04F4-4618-B704-64BD07BF889A}" srcOrd="2" destOrd="0" parTransId="{FE3F192D-D7BF-4F91-A1A4-D1C342AD25D5}" sibTransId="{C503E7EA-1C34-44EE-9FD4-E3BDB816A68C}"/>
    <dgm:cxn modelId="{37F5ADC1-C94D-4421-8E57-69AE589B5332}" srcId="{C9BCC43F-49AA-42CA-8C11-913DF97EC45A}" destId="{6CE73017-186F-4141-B535-A9E04E7BF9F1}" srcOrd="1" destOrd="0" parTransId="{5DF44A6C-E09B-4088-88D3-ADBAB484CB22}" sibTransId="{08B38DDC-87D8-4FE8-8773-817EDE3289B3}"/>
    <dgm:cxn modelId="{5A756ECD-7D74-4C1F-8846-0CEFF687264C}" srcId="{C9BCC43F-49AA-42CA-8C11-913DF97EC45A}" destId="{FBAE475E-8F8D-4646-A7D2-1A33300BB8D4}" srcOrd="3" destOrd="0" parTransId="{D90CFEEE-1752-4421-9F30-10FBFEC20A2F}" sibTransId="{F0D1E0F8-99D3-4AF7-BDD7-59E859235319}"/>
    <dgm:cxn modelId="{8CF185B3-8260-4EEA-8373-3716A5DE7269}" type="presOf" srcId="{83F07BB0-04F4-4618-B704-64BD07BF889A}" destId="{AB9C3BF1-353B-4D7E-AF74-ED7F6C4D820F}" srcOrd="0" destOrd="0" presId="urn:microsoft.com/office/officeart/2005/8/layout/default#1"/>
    <dgm:cxn modelId="{C515EB0F-D8F2-4975-BCA8-F4F54A4CAD54}" type="presOf" srcId="{C9BCC43F-49AA-42CA-8C11-913DF97EC45A}" destId="{BB6E0D30-DDFF-4F29-AF5F-03CFB16795AE}" srcOrd="0" destOrd="0" presId="urn:microsoft.com/office/officeart/2005/8/layout/default#1"/>
    <dgm:cxn modelId="{2885DFFA-688F-4780-9CC7-C3D12DB45D15}" type="presOf" srcId="{FBAE475E-8F8D-4646-A7D2-1A33300BB8D4}" destId="{154285C1-7152-4C97-929B-8E3B520D4C06}" srcOrd="0" destOrd="0" presId="urn:microsoft.com/office/officeart/2005/8/layout/default#1"/>
    <dgm:cxn modelId="{13CBAF4E-4AB7-4863-ABC9-D1C8AA38A5EE}" type="presParOf" srcId="{BB6E0D30-DDFF-4F29-AF5F-03CFB16795AE}" destId="{E099AD5E-E9A3-454D-9D11-A7D91474CAA5}" srcOrd="0" destOrd="0" presId="urn:microsoft.com/office/officeart/2005/8/layout/default#1"/>
    <dgm:cxn modelId="{B903B1C4-0917-4B7C-9ED7-613F543B9870}" type="presParOf" srcId="{BB6E0D30-DDFF-4F29-AF5F-03CFB16795AE}" destId="{D8F928A3-1F43-441A-97FC-D5D3B24E46A0}" srcOrd="1" destOrd="0" presId="urn:microsoft.com/office/officeart/2005/8/layout/default#1"/>
    <dgm:cxn modelId="{AB936021-AD6A-45AE-9C5F-DC51D2125ABC}" type="presParOf" srcId="{BB6E0D30-DDFF-4F29-AF5F-03CFB16795AE}" destId="{EF423763-F567-4DCC-9B56-06C7CB7D60EE}" srcOrd="2" destOrd="0" presId="urn:microsoft.com/office/officeart/2005/8/layout/default#1"/>
    <dgm:cxn modelId="{3E99C252-4542-4FBC-8D2A-59E2FA9019D5}" type="presParOf" srcId="{BB6E0D30-DDFF-4F29-AF5F-03CFB16795AE}" destId="{C8ABAFEE-6D0E-4447-A380-0078AA953BB7}" srcOrd="3" destOrd="0" presId="urn:microsoft.com/office/officeart/2005/8/layout/default#1"/>
    <dgm:cxn modelId="{91777228-38A6-4FDA-9C2F-889C7FE73E82}" type="presParOf" srcId="{BB6E0D30-DDFF-4F29-AF5F-03CFB16795AE}" destId="{AB9C3BF1-353B-4D7E-AF74-ED7F6C4D820F}" srcOrd="4" destOrd="0" presId="urn:microsoft.com/office/officeart/2005/8/layout/default#1"/>
    <dgm:cxn modelId="{5CBD45FD-6C45-4841-8D42-F7E3A48E6F3F}" type="presParOf" srcId="{BB6E0D30-DDFF-4F29-AF5F-03CFB16795AE}" destId="{8E1D18E4-9248-4908-8F0B-E97EEEF6C634}" srcOrd="5" destOrd="0" presId="urn:microsoft.com/office/officeart/2005/8/layout/default#1"/>
    <dgm:cxn modelId="{CA06C8E7-6D68-431D-ACC2-5F965D1F1E2B}" type="presParOf" srcId="{BB6E0D30-DDFF-4F29-AF5F-03CFB16795AE}" destId="{154285C1-7152-4C97-929B-8E3B520D4C06}" srcOrd="6" destOrd="0" presId="urn:microsoft.com/office/officeart/2005/8/layout/defaul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99AD5E-E9A3-454D-9D11-A7D91474CAA5}">
      <dsp:nvSpPr>
        <dsp:cNvPr id="0" name=""/>
        <dsp:cNvSpPr/>
      </dsp:nvSpPr>
      <dsp:spPr>
        <a:xfrm>
          <a:off x="818" y="160163"/>
          <a:ext cx="3192363" cy="191541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t>673 Chinese patients BLPD (WM/LPL-CLL-MCL) </a:t>
          </a:r>
        </a:p>
      </dsp:txBody>
      <dsp:txXfrm>
        <a:off x="818" y="160163"/>
        <a:ext cx="3192363" cy="1915417"/>
      </dsp:txXfrm>
    </dsp:sp>
    <dsp:sp modelId="{EF423763-F567-4DCC-9B56-06C7CB7D60EE}">
      <dsp:nvSpPr>
        <dsp:cNvPr id="0" name=""/>
        <dsp:cNvSpPr/>
      </dsp:nvSpPr>
      <dsp:spPr>
        <a:xfrm>
          <a:off x="3352800" y="25395"/>
          <a:ext cx="3192363" cy="191541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t>January 2014 to October 2022</a:t>
          </a:r>
        </a:p>
      </dsp:txBody>
      <dsp:txXfrm>
        <a:off x="3352800" y="25395"/>
        <a:ext cx="3192363" cy="1915417"/>
      </dsp:txXfrm>
    </dsp:sp>
    <dsp:sp modelId="{AB9C3BF1-353B-4D7E-AF74-ED7F6C4D820F}">
      <dsp:nvSpPr>
        <dsp:cNvPr id="0" name=""/>
        <dsp:cNvSpPr/>
      </dsp:nvSpPr>
      <dsp:spPr>
        <a:xfrm>
          <a:off x="818" y="2394818"/>
          <a:ext cx="3192363" cy="191541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t>Discontinuation gap of ≥90 days in</a:t>
          </a:r>
          <a:br>
            <a:rPr lang="en-GB" sz="2200" kern="1200" dirty="0"/>
          </a:br>
          <a:r>
            <a:rPr lang="en-GB" sz="2200" kern="1200" dirty="0"/>
            <a:t>treatment</a:t>
          </a:r>
          <a:br>
            <a:rPr lang="en-GB" sz="2200" kern="1200" dirty="0"/>
          </a:br>
          <a:endParaRPr lang="en-GB" sz="2200" kern="1200" dirty="0"/>
        </a:p>
      </dsp:txBody>
      <dsp:txXfrm>
        <a:off x="818" y="2394818"/>
        <a:ext cx="3192363" cy="1915417"/>
      </dsp:txXfrm>
    </dsp:sp>
    <dsp:sp modelId="{154285C1-7152-4C97-929B-8E3B520D4C06}">
      <dsp:nvSpPr>
        <dsp:cNvPr id="0" name=""/>
        <dsp:cNvSpPr/>
      </dsp:nvSpPr>
      <dsp:spPr>
        <a:xfrm>
          <a:off x="3512418" y="2394818"/>
          <a:ext cx="3192363" cy="191541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t>The study examined the impact of treatment duration and reasons for discontinuation on survival.</a:t>
          </a:r>
          <a:br>
            <a:rPr lang="en-GB" sz="2200" kern="1200" dirty="0"/>
          </a:br>
          <a:endParaRPr lang="en-GB" sz="2200" kern="1200" dirty="0"/>
        </a:p>
      </dsp:txBody>
      <dsp:txXfrm>
        <a:off x="3512418" y="2394818"/>
        <a:ext cx="3192363" cy="1915417"/>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6-21T05:48:57.556"/>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1 5,'247'16,"-34"-1,-196-14,1 2,-1 0,0 0,0 2,25 10,-18-7,37 9,-16-12,0-1,0-2,54-5,-9 1,-44 1,0-1,77-14,-108 14,0 0,0 2,0 0,0 0,0 2,0 0,18 4,41 5,-37-9,-1-2,1-1,0-2,57-12,-75 11,25-5,0-1,49-20,-76 24,-1 1,1 1,0 1,1 0,25-1,91 6,-52 1,523-3,-574 2,-1 1,33 7,43 5,351-13,-237-4,-185 4,67 12,-67-8,64 3,296-10,-377 2,0 1,0 1,25 7,-21-5,41 5,-42-9,-1-1,1-1,0-1,0-1,37-10,-16 6,1 1,1 2,-1 2,67 6,-11-2,264-2,-349-1,0 0,0-2,-1 1,1-2,-1 0,0 0,18-10,24-7,-40 17</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15T03:55:01.023"/>
    </inkml:context>
    <inkml:brush xml:id="br0">
      <inkml:brushProperty name="width" value="0.035" units="cm"/>
      <inkml:brushProperty name="height" value="0.035" units="cm"/>
      <inkml:brushProperty name="color" value="#E71224"/>
    </inkml:brush>
  </inkml:definitions>
  <inkml:trace contextRef="#ctx0" brushRef="#br0">1 0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6-21T05:49:02.355"/>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0 0,'1441'0,"-1426"1,0 1,-1 0,1 1,-1 0,0 1,0 1,16 7,16 5,-21-11,1-1,0-1,0-2,0 0,0-2,36-4,9 2,-43 2,-1 1,1 2,53 11,-37-7,0-2,1-1,0-3,49-4,-3 1,1590 2,-1649-2,0-2,52-11,-51 8,22-7,-36 9,0 0,40-3,221 6,-137 4,-126-1,0 1,0 0,0 2,16 5,-32-9,19 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28T04:09:47.604"/>
    </inkml:context>
    <inkml:brush xml:id="br0">
      <inkml:brushProperty name="width" value="0.035" units="cm"/>
      <inkml:brushProperty name="height" value="0.035" units="cm"/>
    </inkml:brush>
  </inkml:definitions>
  <inkml:trace contextRef="#ctx0" brushRef="#br0">0 1 24575,'0'0'-8191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15T03:54:15.278"/>
    </inkml:context>
    <inkml:brush xml:id="br0">
      <inkml:brushProperty name="width" value="0.035" units="cm"/>
      <inkml:brushProperty name="height" value="0.035" units="cm"/>
      <inkml:brushProperty name="color" value="#E71224"/>
    </inkml:brush>
  </inkml:definitions>
  <inkml:trace contextRef="#ctx0" brushRef="#br0">0 0 24575,'2'105'0,"17"123"0,-12-176 0,18 69 0,19 74 0,-29-117 0,28 85 0,-28-111 0,-3 1 0,8 71 0,-4-20 0,26 146 0,-31-200 0,25 74 0,-23-88 0,-2 0 0,-1 1 0,-3 1 0,5 46 0,-10-8 0,-1-27 0,8 62 0,7 69 0,-11-100 0,10 30 0,1 16 0,-13 341 0,-5-240 0,2 359 0,1-561 0,2 0 0,8 39 0,3 18 0,-10-53 0,2 0 0,17 51 0,-14-54 0,-1-1 0,-2 1 0,6 51 0,-5-20-1365,0-36-5461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15T03:54:18.909"/>
    </inkml:context>
    <inkml:brush xml:id="br0">
      <inkml:brushProperty name="width" value="0.035" units="cm"/>
      <inkml:brushProperty name="height" value="0.035" units="cm"/>
      <inkml:brushProperty name="color" value="#E71224"/>
    </inkml:brush>
  </inkml:definitions>
  <inkml:trace contextRef="#ctx0" brushRef="#br0">0 1 24575,'1'33'0,"2"1"0,8 35 0,0 2 0,47 493 0,-54-525 0,28 206 0,-25-194 0,1 66 0,1 10 0,8 73 0,-13 255 0,-6-239 0,22 175 0,7-64 0,-9-116 0,3 25 0,45 160 0,-61-364 0,-2 1 0,0 44 0,-1 6 0,1-60 0,11 42 0,-3-19 0,1 7-58,-4-19-596,7 69 1,-14-74-6173</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15T03:54:24.390"/>
    </inkml:context>
    <inkml:brush xml:id="br0">
      <inkml:brushProperty name="width" value="0.035" units="cm"/>
      <inkml:brushProperty name="height" value="0.035" units="cm"/>
      <inkml:brushProperty name="color" value="#E71224"/>
    </inkml:brush>
  </inkml:definitions>
  <inkml:trace contextRef="#ctx0" brushRef="#br0">0 188 24575,'78'4'0,"128"22"0,-5 1 0,-76-18 0,271 31 0,-272-17 0,31 5 0,189 10 0,-76-23 0,213 4 0,380-20 0,-584 17 0,-46 0 0,454-14 0,-352-4 0,-228-1 0,172-27 0,98-44 0,-355 70 0,723-103 0,-289 96 0,-299 13 0,-104 0 0,68 12 0,37 3 0,46-19 0,-98 0 0,184 18 0,-202-5 0,126 0 0,-167-9 0,59 10 0,15 2 0,492-9 0,-339-7 0,301 2 0,-545 1 0,-1 2 0,38 8 0,-43-7 0,0 0 0,0-1 0,1-1 0,-1-1 0,38-4 0,177-41 0,-52 7 0,613-67 0,-674 90 0,319-12 0,-1 27 0,-148 2 0,772-3 0,-1012 2 0,66 12 0,38 3 0,215-17 0,-171-1 0,-189 1 0,0-1 0,0 0 0,0-1 0,0 0 0,0-1 0,23-9 0,-31 10 0,0 0 0,0-1 0,-1 1 0,1-1 0,-1 0 0,1 0 0,-1 0 0,0 0 0,-1-1 0,1 0 0,0 0 0,-1 0 0,0 0 0,0 0 0,0-1 0,-1 1 0,1-1 0,-1 0 0,0 1 0,1-7 0,2-16-1365,-3 1-5461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15T03:54:27.399"/>
    </inkml:context>
    <inkml:brush xml:id="br0">
      <inkml:brushProperty name="width" value="0.035" units="cm"/>
      <inkml:brushProperty name="height" value="0.035" units="cm"/>
      <inkml:brushProperty name="color" value="#E71224"/>
    </inkml:brush>
  </inkml:definitions>
  <inkml:trace contextRef="#ctx0" brushRef="#br0">1 2 24575,'176'-2'0,"198"4"0,-173 14 0,49 1 0,-72-19 0,88 4 0,-125 13 0,27 2 0,-17-19 0,64 4 0,-99 13 0,40 2 0,11-18 0,68 2 0,-103 17 0,-58-6 0,6-1 0,2 1 0,93 2 0,476-14 0,-280-1 0,-156-17 0,-3 0 0,213 20-1365,-397-2-5461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15T03:54:29.281"/>
    </inkml:context>
    <inkml:brush xml:id="br0">
      <inkml:brushProperty name="width" value="0.035" units="cm"/>
      <inkml:brushProperty name="height" value="0.035" units="cm"/>
      <inkml:brushProperty name="color" value="#E71224"/>
    </inkml:brush>
  </inkml:definitions>
  <inkml:trace contextRef="#ctx0" brushRef="#br0">1 1 24575,'857'0'0,"-644"17"0,-11 0 0,35 0 0,34-1 0,-227-16 0,295 12 0,310 8 0,-508-21 0,68 18 0,-19-1 0,168-15 100,-158-2-1565,-171 1-5361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15T03:54:32.273"/>
    </inkml:context>
    <inkml:brush xml:id="br0">
      <inkml:brushProperty name="width" value="0.035" units="cm"/>
      <inkml:brushProperty name="height" value="0.035" units="cm"/>
      <inkml:brushProperty name="color" value="#E71224"/>
    </inkml:brush>
  </inkml:definitions>
  <inkml:trace contextRef="#ctx0" brushRef="#br0">0 2 24575,'90'-1'-7587,"0"0"5018,289 3 12725,-86 31-10156,-192-18 0,143 3 0,-14-1 0,-4-1 0,814-16 0,-440-1 0,-342-19 0,-132 6 0,-6 1 0,84-6 0,-31 2 0,22 0 0,486 19 0,-656-1 0,0 1 0,1 1 0,-1 1 0,-1 1 0,40 14 0,-59-17 8,-1 0 0,1 0 0,-1 0 0,0 1 0,0-1 0,0 1 0,-1 0 0,1 0 0,0 0 0,-1 1 0,0-1 0,5 7 0,-2 1-267,0 0 1,0 1-1,5 16 0,-8-19-175,5 11-6392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59275" cy="38893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697538" y="0"/>
            <a:ext cx="4359275" cy="388938"/>
          </a:xfrm>
          <a:prstGeom prst="rect">
            <a:avLst/>
          </a:prstGeom>
        </p:spPr>
        <p:txBody>
          <a:bodyPr vert="horz" lIns="91440" tIns="45720" rIns="91440" bIns="45720" rtlCol="0"/>
          <a:lstStyle>
            <a:lvl1pPr algn="r">
              <a:defRPr sz="1200"/>
            </a:lvl1pPr>
          </a:lstStyle>
          <a:p>
            <a:fld id="{7CFF30D8-00B0-43FB-8B25-9D4F223F06F4}" type="datetimeFigureOut">
              <a:rPr lang="en-GB" smtClean="0"/>
              <a:pPr/>
              <a:t>24/07/2024</a:t>
            </a:fld>
            <a:endParaRPr lang="en-GB"/>
          </a:p>
        </p:txBody>
      </p:sp>
      <p:sp>
        <p:nvSpPr>
          <p:cNvPr id="4" name="Slide Image Placeholder 3"/>
          <p:cNvSpPr>
            <a:spLocks noGrp="1" noRot="1" noChangeAspect="1"/>
          </p:cNvSpPr>
          <p:nvPr>
            <p:ph type="sldImg" idx="2"/>
          </p:nvPr>
        </p:nvSpPr>
        <p:spPr>
          <a:xfrm>
            <a:off x="3332163" y="971550"/>
            <a:ext cx="3394075" cy="26225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1006475" y="3740150"/>
            <a:ext cx="8045450" cy="30607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7383463"/>
            <a:ext cx="4359275" cy="38893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697538" y="7383463"/>
            <a:ext cx="4359275" cy="388937"/>
          </a:xfrm>
          <a:prstGeom prst="rect">
            <a:avLst/>
          </a:prstGeom>
        </p:spPr>
        <p:txBody>
          <a:bodyPr vert="horz" lIns="91440" tIns="45720" rIns="91440" bIns="45720" rtlCol="0" anchor="b"/>
          <a:lstStyle>
            <a:lvl1pPr algn="r">
              <a:defRPr sz="1200"/>
            </a:lvl1pPr>
          </a:lstStyle>
          <a:p>
            <a:fld id="{54274BB1-B4FD-4339-8BEE-D3E8C420D2BD}" type="slidenum">
              <a:rPr lang="en-GB" smtClean="0"/>
              <a:pPr/>
              <a:t>‹#›</a:t>
            </a:fld>
            <a:endParaRPr lang="en-GB"/>
          </a:p>
        </p:txBody>
      </p:sp>
    </p:spTree>
    <p:extLst>
      <p:ext uri="{BB962C8B-B14F-4D97-AF65-F5344CB8AC3E}">
        <p14:creationId xmlns:p14="http://schemas.microsoft.com/office/powerpoint/2010/main" xmlns="" val="2362055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Patients treated with ibrutinib had a higher risk of</a:t>
            </a:r>
          </a:p>
          <a:p>
            <a:r>
              <a:rPr lang="en-GB" dirty="0"/>
              <a:t>discontinuing treatment during follow-up compared to those</a:t>
            </a:r>
          </a:p>
          <a:p>
            <a:r>
              <a:rPr lang="en-GB" dirty="0"/>
              <a:t>treated with </a:t>
            </a:r>
            <a:r>
              <a:rPr lang="en-GB" dirty="0" err="1"/>
              <a:t>zanubrutinib</a:t>
            </a:r>
            <a:r>
              <a:rPr lang="en-GB" dirty="0"/>
              <a:t> (47.2% vs. 29.1%, P&lt;0.001, Figure 2A).</a:t>
            </a:r>
          </a:p>
          <a:p>
            <a:r>
              <a:rPr lang="en-GB" dirty="0"/>
              <a:t>The discontinuation difference between the two BTKi was largely</a:t>
            </a:r>
          </a:p>
          <a:p>
            <a:r>
              <a:rPr lang="en-GB" dirty="0"/>
              <a:t>due to toxicity (15.3% vs. 9.1%, P=0.047). The frequency of BTKi</a:t>
            </a:r>
          </a:p>
          <a:p>
            <a:r>
              <a:rPr lang="en-GB" dirty="0"/>
              <a:t>discontinuation varied by regimen, with the highest rate observed</a:t>
            </a:r>
          </a:p>
          <a:p>
            <a:r>
              <a:rPr lang="en-GB" dirty="0"/>
              <a:t>among patients treated with BTKi combined with a CHOP-like</a:t>
            </a:r>
          </a:p>
          <a:p>
            <a:r>
              <a:rPr lang="en-GB" dirty="0"/>
              <a:t>regimen (60.0% vs. 41.7% for other regimens, P=0.027). Patients</a:t>
            </a:r>
          </a:p>
          <a:p>
            <a:r>
              <a:rPr lang="en-GB" dirty="0"/>
              <a:t>treated with BTKi combined with BR/FCR showed a comparable</a:t>
            </a:r>
          </a:p>
          <a:p>
            <a:r>
              <a:rPr lang="en-GB" dirty="0"/>
              <a:t>rate of discontinuation than patients treated with BTKi</a:t>
            </a:r>
          </a:p>
          <a:p>
            <a:r>
              <a:rPr lang="en-GB" dirty="0"/>
              <a:t>monotherapy (Figure 2B)</a:t>
            </a:r>
          </a:p>
        </p:txBody>
      </p:sp>
      <p:sp>
        <p:nvSpPr>
          <p:cNvPr id="4" name="Slide Number Placeholder 3"/>
          <p:cNvSpPr>
            <a:spLocks noGrp="1"/>
          </p:cNvSpPr>
          <p:nvPr>
            <p:ph type="sldNum" sz="quarter" idx="5"/>
          </p:nvPr>
        </p:nvSpPr>
        <p:spPr/>
        <p:txBody>
          <a:bodyPr/>
          <a:lstStyle/>
          <a:p>
            <a:fld id="{54274BB1-B4FD-4339-8BEE-D3E8C420D2BD}" type="slidenum">
              <a:rPr lang="en-GB" smtClean="0"/>
              <a:pPr/>
              <a:t>16</a:t>
            </a:fld>
            <a:endParaRPr lang="en-GB"/>
          </a:p>
        </p:txBody>
      </p:sp>
    </p:spTree>
    <p:extLst>
      <p:ext uri="{BB962C8B-B14F-4D97-AF65-F5344CB8AC3E}">
        <p14:creationId xmlns:p14="http://schemas.microsoft.com/office/powerpoint/2010/main" xmlns="" val="1477806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Patients treated with ibrutinib had a higher risk of</a:t>
            </a:r>
          </a:p>
          <a:p>
            <a:r>
              <a:rPr lang="en-GB" dirty="0"/>
              <a:t>discontinuing treatment during follow-up compared to those</a:t>
            </a:r>
          </a:p>
          <a:p>
            <a:r>
              <a:rPr lang="en-GB" dirty="0"/>
              <a:t>treated with </a:t>
            </a:r>
            <a:r>
              <a:rPr lang="en-GB" dirty="0" err="1"/>
              <a:t>zanubrutinib</a:t>
            </a:r>
            <a:r>
              <a:rPr lang="en-GB" dirty="0"/>
              <a:t> (47.2% vs. 29.1%, P&lt;0.001, Figure 2A).</a:t>
            </a:r>
          </a:p>
          <a:p>
            <a:r>
              <a:rPr lang="en-GB" dirty="0"/>
              <a:t>The discontinuation difference between the two BTKi was largely</a:t>
            </a:r>
          </a:p>
          <a:p>
            <a:r>
              <a:rPr lang="en-GB" dirty="0"/>
              <a:t>due to toxicity (15.3% vs. 9.1%, P=0.047). The frequency of BTKi</a:t>
            </a:r>
          </a:p>
          <a:p>
            <a:r>
              <a:rPr lang="en-GB" dirty="0"/>
              <a:t>discontinuation varied by regimen, with the highest rate observed</a:t>
            </a:r>
          </a:p>
          <a:p>
            <a:r>
              <a:rPr lang="en-GB" dirty="0"/>
              <a:t>among patients treated with BTKi combined with a CHOP-like</a:t>
            </a:r>
          </a:p>
          <a:p>
            <a:r>
              <a:rPr lang="en-GB" dirty="0"/>
              <a:t>regimen (60.0% vs. 41.7% for other regimens, P=0.027). Patients</a:t>
            </a:r>
          </a:p>
          <a:p>
            <a:r>
              <a:rPr lang="en-GB" dirty="0"/>
              <a:t>treated with BTKi combined with BR/FCR showed a comparable</a:t>
            </a:r>
          </a:p>
          <a:p>
            <a:r>
              <a:rPr lang="en-GB" dirty="0"/>
              <a:t>rate of discontinuation than patients treated with BTKi</a:t>
            </a:r>
          </a:p>
          <a:p>
            <a:r>
              <a:rPr lang="en-GB" dirty="0"/>
              <a:t>monotherapy (Figure 2B)</a:t>
            </a:r>
          </a:p>
        </p:txBody>
      </p:sp>
      <p:sp>
        <p:nvSpPr>
          <p:cNvPr id="4" name="Slide Number Placeholder 3"/>
          <p:cNvSpPr>
            <a:spLocks noGrp="1"/>
          </p:cNvSpPr>
          <p:nvPr>
            <p:ph type="sldNum" sz="quarter" idx="5"/>
          </p:nvPr>
        </p:nvSpPr>
        <p:spPr/>
        <p:txBody>
          <a:bodyPr/>
          <a:lstStyle/>
          <a:p>
            <a:fld id="{54274BB1-B4FD-4339-8BEE-D3E8C420D2BD}" type="slidenum">
              <a:rPr lang="en-GB" smtClean="0"/>
              <a:pPr/>
              <a:t>17</a:t>
            </a:fld>
            <a:endParaRPr lang="en-GB"/>
          </a:p>
        </p:txBody>
      </p:sp>
    </p:spTree>
    <p:extLst>
      <p:ext uri="{BB962C8B-B14F-4D97-AF65-F5344CB8AC3E}">
        <p14:creationId xmlns:p14="http://schemas.microsoft.com/office/powerpoint/2010/main" xmlns="" val="3081529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Patients treated with ibrutinib had a higher risk of</a:t>
            </a:r>
          </a:p>
          <a:p>
            <a:r>
              <a:rPr lang="en-GB" dirty="0"/>
              <a:t>discontinuing treatment during follow-up compared to those</a:t>
            </a:r>
          </a:p>
          <a:p>
            <a:r>
              <a:rPr lang="en-GB" dirty="0"/>
              <a:t>treated with </a:t>
            </a:r>
            <a:r>
              <a:rPr lang="en-GB" dirty="0" err="1"/>
              <a:t>zanubrutinib</a:t>
            </a:r>
            <a:r>
              <a:rPr lang="en-GB" dirty="0"/>
              <a:t> (47.2% vs. 29.1%, P&lt;0.001, Figure 2A).</a:t>
            </a:r>
          </a:p>
          <a:p>
            <a:r>
              <a:rPr lang="en-GB" dirty="0"/>
              <a:t>The discontinuation difference between the two BTKi was largely</a:t>
            </a:r>
          </a:p>
          <a:p>
            <a:r>
              <a:rPr lang="en-GB" dirty="0"/>
              <a:t>due to toxicity (15.3% vs. 9.1%, P=0.047). The frequency of BTKi</a:t>
            </a:r>
          </a:p>
          <a:p>
            <a:r>
              <a:rPr lang="en-GB" dirty="0"/>
              <a:t>discontinuation varied by regimen, with the highest rate observed</a:t>
            </a:r>
          </a:p>
          <a:p>
            <a:r>
              <a:rPr lang="en-GB" dirty="0"/>
              <a:t>among patients treated with BTKi combined with a CHOP-like</a:t>
            </a:r>
          </a:p>
          <a:p>
            <a:r>
              <a:rPr lang="en-GB" dirty="0"/>
              <a:t>regimen (60.0% vs. 41.7% for other regimens, P=0.027). Patients</a:t>
            </a:r>
          </a:p>
          <a:p>
            <a:r>
              <a:rPr lang="en-GB" dirty="0"/>
              <a:t>treated with BTKi combined with BR/FCR showed a comparable</a:t>
            </a:r>
          </a:p>
          <a:p>
            <a:r>
              <a:rPr lang="en-GB" dirty="0"/>
              <a:t>rate of discontinuation than patients treated with BTKi</a:t>
            </a:r>
          </a:p>
          <a:p>
            <a:r>
              <a:rPr lang="en-GB" dirty="0"/>
              <a:t>monotherapy (Figure 2B)</a:t>
            </a:r>
          </a:p>
        </p:txBody>
      </p:sp>
      <p:sp>
        <p:nvSpPr>
          <p:cNvPr id="4" name="Slide Number Placeholder 3"/>
          <p:cNvSpPr>
            <a:spLocks noGrp="1"/>
          </p:cNvSpPr>
          <p:nvPr>
            <p:ph type="sldNum" sz="quarter" idx="5"/>
          </p:nvPr>
        </p:nvSpPr>
        <p:spPr/>
        <p:txBody>
          <a:bodyPr/>
          <a:lstStyle/>
          <a:p>
            <a:fld id="{54274BB1-B4FD-4339-8BEE-D3E8C420D2BD}" type="slidenum">
              <a:rPr lang="en-GB" smtClean="0"/>
              <a:pPr/>
              <a:t>18</a:t>
            </a:fld>
            <a:endParaRPr lang="en-GB"/>
          </a:p>
        </p:txBody>
      </p:sp>
    </p:spTree>
    <p:extLst>
      <p:ext uri="{BB962C8B-B14F-4D97-AF65-F5344CB8AC3E}">
        <p14:creationId xmlns:p14="http://schemas.microsoft.com/office/powerpoint/2010/main" xmlns="" val="1044308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54274BB1-B4FD-4339-8BEE-D3E8C420D2BD}"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21</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xmlns="" val="30271691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54380" y="2409444"/>
            <a:ext cx="8549640" cy="1632204"/>
          </a:xfrm>
          <a:prstGeom prst="rect">
            <a:avLst/>
          </a:prstGeom>
        </p:spPr>
        <p:txBody>
          <a:bodyPr wrap="square" lIns="0" tIns="0" rIns="0" bIns="0">
            <a:spAutoFit/>
          </a:bodyPr>
          <a:lstStyle>
            <a:lvl1pPr>
              <a:defRPr sz="1800" b="1" i="0">
                <a:solidFill>
                  <a:schemeClr val="tx1"/>
                </a:solidFill>
                <a:latin typeface="Arial"/>
                <a:cs typeface="Arial"/>
              </a:defRPr>
            </a:lvl1pPr>
          </a:lstStyle>
          <a:p>
            <a:endParaRPr/>
          </a:p>
        </p:txBody>
      </p:sp>
      <p:sp>
        <p:nvSpPr>
          <p:cNvPr id="3" name="Holder 3"/>
          <p:cNvSpPr>
            <a:spLocks noGrp="1"/>
          </p:cNvSpPr>
          <p:nvPr>
            <p:ph type="subTitle" idx="4"/>
          </p:nvPr>
        </p:nvSpPr>
        <p:spPr>
          <a:xfrm>
            <a:off x="1508760" y="4352544"/>
            <a:ext cx="7040880" cy="194310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defRPr sz="600" b="0" i="0">
                <a:solidFill>
                  <a:schemeClr val="tx1"/>
                </a:solidFill>
                <a:latin typeface="Arial"/>
                <a:cs typeface="Arial"/>
              </a:defRPr>
            </a:lvl1pPr>
          </a:lstStyle>
          <a:p>
            <a:pPr marL="12700">
              <a:lnSpc>
                <a:spcPct val="100000"/>
              </a:lnSpc>
              <a:spcBef>
                <a:spcPts val="110"/>
              </a:spcBef>
            </a:pPr>
            <a:r>
              <a:rPr dirty="0"/>
              <a:t>Version</a:t>
            </a:r>
            <a:r>
              <a:rPr spc="-5" dirty="0"/>
              <a:t> </a:t>
            </a:r>
            <a:r>
              <a:rPr dirty="0"/>
              <a:t>3.2024 © 2024 </a:t>
            </a:r>
            <a:r>
              <a:rPr spc="-10" dirty="0"/>
              <a:t>National</a:t>
            </a:r>
            <a:r>
              <a:rPr dirty="0"/>
              <a:t> </a:t>
            </a:r>
            <a:r>
              <a:rPr spc="-10" dirty="0"/>
              <a:t>Comprehensive</a:t>
            </a:r>
            <a:r>
              <a:rPr spc="-5" dirty="0"/>
              <a:t> </a:t>
            </a:r>
            <a:r>
              <a:rPr dirty="0"/>
              <a:t>Cancer</a:t>
            </a:r>
            <a:r>
              <a:rPr spc="5" dirty="0"/>
              <a:t> </a:t>
            </a:r>
            <a:r>
              <a:rPr dirty="0"/>
              <a:t>Network</a:t>
            </a:r>
            <a:r>
              <a:rPr sz="600" baseline="34722" dirty="0"/>
              <a:t>©</a:t>
            </a:r>
            <a:r>
              <a:rPr sz="600" spc="75" baseline="34722" dirty="0"/>
              <a:t> </a:t>
            </a:r>
            <a:r>
              <a:rPr sz="600" spc="-10" dirty="0"/>
              <a:t>(NCCN</a:t>
            </a:r>
            <a:r>
              <a:rPr sz="600" spc="-15" baseline="34722" dirty="0"/>
              <a:t>©</a:t>
            </a:r>
            <a:r>
              <a:rPr sz="600" spc="-10" dirty="0"/>
              <a:t>),</a:t>
            </a:r>
            <a:r>
              <a:rPr sz="600" dirty="0"/>
              <a:t> All rights </a:t>
            </a:r>
            <a:r>
              <a:rPr sz="600" spc="-10" dirty="0"/>
              <a:t>reserved.</a:t>
            </a:r>
            <a:r>
              <a:rPr sz="600" spc="-5" dirty="0"/>
              <a:t> </a:t>
            </a:r>
            <a:r>
              <a:rPr sz="600" dirty="0"/>
              <a:t>NCCN </a:t>
            </a:r>
            <a:r>
              <a:rPr sz="600" spc="-10" dirty="0"/>
              <a:t>Guidelines</a:t>
            </a:r>
            <a:r>
              <a:rPr sz="600" spc="-15" baseline="34722" dirty="0"/>
              <a:t>®</a:t>
            </a:r>
            <a:r>
              <a:rPr sz="600" spc="75" baseline="34722" dirty="0"/>
              <a:t> </a:t>
            </a:r>
            <a:r>
              <a:rPr sz="600" dirty="0"/>
              <a:t>and this </a:t>
            </a:r>
            <a:r>
              <a:rPr sz="600" spc="-10" dirty="0"/>
              <a:t>illustration</a:t>
            </a:r>
            <a:r>
              <a:rPr sz="600" spc="-15" dirty="0"/>
              <a:t> </a:t>
            </a:r>
            <a:r>
              <a:rPr sz="600" dirty="0"/>
              <a:t>may not be</a:t>
            </a:r>
            <a:r>
              <a:rPr sz="600" spc="-10" dirty="0"/>
              <a:t> reproduced </a:t>
            </a:r>
            <a:r>
              <a:rPr sz="600" dirty="0"/>
              <a:t>in any</a:t>
            </a:r>
            <a:r>
              <a:rPr sz="600" spc="-5" dirty="0"/>
              <a:t> </a:t>
            </a:r>
            <a:r>
              <a:rPr sz="600" dirty="0"/>
              <a:t>form</a:t>
            </a:r>
            <a:r>
              <a:rPr sz="600" spc="5" dirty="0"/>
              <a:t> </a:t>
            </a:r>
            <a:r>
              <a:rPr sz="600" spc="-10" dirty="0"/>
              <a:t>without</a:t>
            </a:r>
            <a:r>
              <a:rPr sz="600" dirty="0"/>
              <a:t> the</a:t>
            </a:r>
            <a:r>
              <a:rPr sz="600" spc="-25" dirty="0"/>
              <a:t> </a:t>
            </a:r>
            <a:r>
              <a:rPr sz="600" dirty="0"/>
              <a:t>express </a:t>
            </a:r>
            <a:r>
              <a:rPr sz="600" spc="-10" dirty="0"/>
              <a:t>written</a:t>
            </a:r>
            <a:r>
              <a:rPr sz="600" spc="-5" dirty="0"/>
              <a:t> </a:t>
            </a:r>
            <a:r>
              <a:rPr sz="600" spc="-10" dirty="0"/>
              <a:t>permission</a:t>
            </a:r>
            <a:r>
              <a:rPr sz="600" dirty="0"/>
              <a:t> of</a:t>
            </a:r>
            <a:r>
              <a:rPr sz="600" spc="-10" dirty="0"/>
              <a:t> NCCN.</a:t>
            </a:r>
            <a:endParaRPr sz="60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7/24/2024</a:t>
            </a:fld>
            <a:endParaRPr lang="en-US"/>
          </a:p>
        </p:txBody>
      </p:sp>
      <p:sp>
        <p:nvSpPr>
          <p:cNvPr id="6" name="Holder 6"/>
          <p:cNvSpPr>
            <a:spLocks noGrp="1"/>
          </p:cNvSpPr>
          <p:nvPr>
            <p:ph type="sldNum" sz="quarter" idx="7"/>
          </p:nvPr>
        </p:nvSpPr>
        <p:spPr/>
        <p:txBody>
          <a:bodyPr lIns="0" tIns="0" rIns="0" bIns="0"/>
          <a:lstStyle>
            <a:lvl1pPr>
              <a:defRPr sz="1100" b="1" i="0">
                <a:solidFill>
                  <a:schemeClr val="tx1"/>
                </a:solidFill>
                <a:latin typeface="Arial"/>
                <a:cs typeface="Arial"/>
              </a:defRPr>
            </a:lvl1pPr>
          </a:lstStyle>
          <a:p>
            <a:pPr marL="109855" marR="5080" indent="-97790">
              <a:lnSpc>
                <a:spcPts val="1200"/>
              </a:lnSpc>
              <a:spcBef>
                <a:spcPts val="135"/>
              </a:spcBef>
            </a:pPr>
            <a:r>
              <a:rPr dirty="0"/>
              <a:t>CSLL-</a:t>
            </a:r>
            <a:r>
              <a:rPr spc="-50" dirty="0"/>
              <a:t>B </a:t>
            </a:r>
            <a:fld id="{81D60167-4931-47E6-BA6A-407CBD079E47}" type="slidenum">
              <a:rPr dirty="0"/>
              <a:pPr marL="109855" marR="5080" indent="-97790">
                <a:lnSpc>
                  <a:spcPts val="1200"/>
                </a:lnSpc>
                <a:spcBef>
                  <a:spcPts val="135"/>
                </a:spcBef>
              </a:pPr>
              <a:t>‹#›</a:t>
            </a:fld>
            <a:r>
              <a:rPr spc="25" dirty="0"/>
              <a:t> </a:t>
            </a:r>
            <a:r>
              <a:rPr dirty="0"/>
              <a:t>OF</a:t>
            </a:r>
            <a:r>
              <a:rPr spc="25" dirty="0"/>
              <a:t> </a:t>
            </a:r>
            <a:r>
              <a:rPr spc="-50" dirty="0"/>
              <a:t>2</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a:t>Click to edit Master title style</a:t>
            </a:r>
            <a:endParaRPr lang="ru-RU"/>
          </a:p>
        </p:txBody>
      </p:sp>
      <p:sp>
        <p:nvSpPr>
          <p:cNvPr id="3" name="Объект 2"/>
          <p:cNvSpPr>
            <a:spLocks noGrp="1"/>
          </p:cNvSpPr>
          <p:nvPr>
            <p:ph sz="half" idx="1"/>
          </p:nvPr>
        </p:nvSpPr>
        <p:spPr>
          <a:xfrm>
            <a:off x="1781175" y="2259754"/>
            <a:ext cx="3876675" cy="5302145"/>
          </a:xfrm>
        </p:spPr>
        <p:txBody>
          <a:bodyPr/>
          <a:lstStyle>
            <a:lvl1pPr>
              <a:defRPr sz="3080"/>
            </a:lvl1pPr>
            <a:lvl2pPr>
              <a:defRPr sz="2640"/>
            </a:lvl2pPr>
            <a:lvl3pPr>
              <a:defRPr sz="2200"/>
            </a:lvl3pPr>
            <a:lvl4pPr>
              <a:defRPr sz="1980"/>
            </a:lvl4pPr>
            <a:lvl5pPr>
              <a:defRPr sz="1980"/>
            </a:lvl5pPr>
            <a:lvl6pPr>
              <a:defRPr sz="1980"/>
            </a:lvl6pPr>
            <a:lvl7pPr>
              <a:defRPr sz="1980"/>
            </a:lvl7pPr>
            <a:lvl8pPr>
              <a:defRPr sz="1980"/>
            </a:lvl8pPr>
            <a:lvl9pPr>
              <a:defRPr sz="19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Объект 3"/>
          <p:cNvSpPr>
            <a:spLocks noGrp="1"/>
          </p:cNvSpPr>
          <p:nvPr>
            <p:ph sz="half" idx="2"/>
          </p:nvPr>
        </p:nvSpPr>
        <p:spPr>
          <a:xfrm>
            <a:off x="5825490" y="2259754"/>
            <a:ext cx="3876675" cy="5302145"/>
          </a:xfrm>
        </p:spPr>
        <p:txBody>
          <a:bodyPr/>
          <a:lstStyle>
            <a:lvl1pPr>
              <a:defRPr sz="3080"/>
            </a:lvl1pPr>
            <a:lvl2pPr>
              <a:defRPr sz="2640"/>
            </a:lvl2pPr>
            <a:lvl3pPr>
              <a:defRPr sz="2200"/>
            </a:lvl3pPr>
            <a:lvl4pPr>
              <a:defRPr sz="1980"/>
            </a:lvl4pPr>
            <a:lvl5pPr>
              <a:defRPr sz="1980"/>
            </a:lvl5pPr>
            <a:lvl6pPr>
              <a:defRPr sz="1980"/>
            </a:lvl6pPr>
            <a:lvl7pPr>
              <a:defRPr sz="1980"/>
            </a:lvl7pPr>
            <a:lvl8pPr>
              <a:defRPr sz="1980"/>
            </a:lvl8pPr>
            <a:lvl9pPr>
              <a:defRPr sz="19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Tree>
    <p:extLst>
      <p:ext uri="{BB962C8B-B14F-4D97-AF65-F5344CB8AC3E}">
        <p14:creationId xmlns:p14="http://schemas.microsoft.com/office/powerpoint/2010/main" xmlns="" val="1052605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311256"/>
            <a:ext cx="9052560" cy="1295400"/>
          </a:xfrm>
        </p:spPr>
        <p:txBody>
          <a:bodyPr/>
          <a:lstStyle>
            <a:lvl1pPr>
              <a:defRPr/>
            </a:lvl1pPr>
          </a:lstStyle>
          <a:p>
            <a:r>
              <a:rPr lang="en-US"/>
              <a:t>Click to edit Master title style</a:t>
            </a:r>
            <a:endParaRPr lang="ru-RU"/>
          </a:p>
        </p:txBody>
      </p:sp>
      <p:sp>
        <p:nvSpPr>
          <p:cNvPr id="3" name="Текст 2"/>
          <p:cNvSpPr>
            <a:spLocks noGrp="1"/>
          </p:cNvSpPr>
          <p:nvPr>
            <p:ph type="body" idx="1"/>
          </p:nvPr>
        </p:nvSpPr>
        <p:spPr>
          <a:xfrm>
            <a:off x="502920" y="1739795"/>
            <a:ext cx="4444207" cy="725064"/>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4" name="Объект 3"/>
          <p:cNvSpPr>
            <a:spLocks noGrp="1"/>
          </p:cNvSpPr>
          <p:nvPr>
            <p:ph sz="half" idx="2"/>
          </p:nvPr>
        </p:nvSpPr>
        <p:spPr>
          <a:xfrm>
            <a:off x="502920" y="2464859"/>
            <a:ext cx="4444207" cy="4478126"/>
          </a:xfrm>
        </p:spPr>
        <p:txBody>
          <a:bodyPr/>
          <a:lstStyle>
            <a:lvl1pPr>
              <a:defRPr sz="2640"/>
            </a:lvl1pPr>
            <a:lvl2pPr>
              <a:defRPr sz="2200"/>
            </a:lvl2pPr>
            <a:lvl3pPr>
              <a:defRPr sz="1980"/>
            </a:lvl3pPr>
            <a:lvl4pPr>
              <a:defRPr sz="1760"/>
            </a:lvl4pPr>
            <a:lvl5pPr>
              <a:defRPr sz="1760"/>
            </a:lvl5pPr>
            <a:lvl6pPr>
              <a:defRPr sz="1760"/>
            </a:lvl6pPr>
            <a:lvl7pPr>
              <a:defRPr sz="1760"/>
            </a:lvl7pPr>
            <a:lvl8pPr>
              <a:defRPr sz="1760"/>
            </a:lvl8pPr>
            <a:lvl9pPr>
              <a:defRPr sz="17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Текст 4"/>
          <p:cNvSpPr>
            <a:spLocks noGrp="1"/>
          </p:cNvSpPr>
          <p:nvPr>
            <p:ph type="body" sz="quarter" idx="3"/>
          </p:nvPr>
        </p:nvSpPr>
        <p:spPr>
          <a:xfrm>
            <a:off x="5109528" y="1739795"/>
            <a:ext cx="4445953" cy="725064"/>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6" name="Объект 5"/>
          <p:cNvSpPr>
            <a:spLocks noGrp="1"/>
          </p:cNvSpPr>
          <p:nvPr>
            <p:ph sz="quarter" idx="4"/>
          </p:nvPr>
        </p:nvSpPr>
        <p:spPr>
          <a:xfrm>
            <a:off x="5109528" y="2464859"/>
            <a:ext cx="4445953" cy="4478126"/>
          </a:xfrm>
        </p:spPr>
        <p:txBody>
          <a:bodyPr/>
          <a:lstStyle>
            <a:lvl1pPr>
              <a:defRPr sz="2640"/>
            </a:lvl1pPr>
            <a:lvl2pPr>
              <a:defRPr sz="2200"/>
            </a:lvl2pPr>
            <a:lvl3pPr>
              <a:defRPr sz="1980"/>
            </a:lvl3pPr>
            <a:lvl4pPr>
              <a:defRPr sz="1760"/>
            </a:lvl4pPr>
            <a:lvl5pPr>
              <a:defRPr sz="1760"/>
            </a:lvl5pPr>
            <a:lvl6pPr>
              <a:defRPr sz="1760"/>
            </a:lvl6pPr>
            <a:lvl7pPr>
              <a:defRPr sz="1760"/>
            </a:lvl7pPr>
            <a:lvl8pPr>
              <a:defRPr sz="1760"/>
            </a:lvl8pPr>
            <a:lvl9pPr>
              <a:defRPr sz="17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Tree>
    <p:extLst>
      <p:ext uri="{BB962C8B-B14F-4D97-AF65-F5344CB8AC3E}">
        <p14:creationId xmlns:p14="http://schemas.microsoft.com/office/powerpoint/2010/main" xmlns="" val="41886200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a:t>Click to edit Master title style</a:t>
            </a:r>
            <a:endParaRPr lang="ru-RU"/>
          </a:p>
        </p:txBody>
      </p:sp>
    </p:spTree>
    <p:extLst>
      <p:ext uri="{BB962C8B-B14F-4D97-AF65-F5344CB8AC3E}">
        <p14:creationId xmlns:p14="http://schemas.microsoft.com/office/powerpoint/2010/main" xmlns="" val="2580328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395802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1" y="309457"/>
            <a:ext cx="3309144" cy="1316990"/>
          </a:xfrm>
        </p:spPr>
        <p:txBody>
          <a:bodyPr anchor="b"/>
          <a:lstStyle>
            <a:lvl1pPr algn="l">
              <a:defRPr sz="2200" b="1"/>
            </a:lvl1pPr>
          </a:lstStyle>
          <a:p>
            <a:r>
              <a:rPr lang="en-US"/>
              <a:t>Click to edit Master title style</a:t>
            </a:r>
            <a:endParaRPr lang="ru-RU"/>
          </a:p>
        </p:txBody>
      </p:sp>
      <p:sp>
        <p:nvSpPr>
          <p:cNvPr id="3" name="Объект 2"/>
          <p:cNvSpPr>
            <a:spLocks noGrp="1"/>
          </p:cNvSpPr>
          <p:nvPr>
            <p:ph idx="1"/>
          </p:nvPr>
        </p:nvSpPr>
        <p:spPr>
          <a:xfrm>
            <a:off x="3932555" y="309457"/>
            <a:ext cx="5622925" cy="6633528"/>
          </a:xfrm>
        </p:spPr>
        <p:txBody>
          <a:bodyPr/>
          <a:lstStyle>
            <a:lvl1pPr>
              <a:defRPr sz="3520"/>
            </a:lvl1pPr>
            <a:lvl2pPr>
              <a:defRPr sz="3080"/>
            </a:lvl2pPr>
            <a:lvl3pPr>
              <a:defRPr sz="264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Текст 3"/>
          <p:cNvSpPr>
            <a:spLocks noGrp="1"/>
          </p:cNvSpPr>
          <p:nvPr>
            <p:ph type="body" sz="half" idx="2"/>
          </p:nvPr>
        </p:nvSpPr>
        <p:spPr>
          <a:xfrm>
            <a:off x="502921" y="1626447"/>
            <a:ext cx="3309144" cy="5316538"/>
          </a:xfrm>
        </p:spPr>
        <p:txBody>
          <a:bodyPr/>
          <a:lstStyle>
            <a:lvl1pPr marL="0" indent="0">
              <a:buNone/>
              <a:defRPr sz="1540"/>
            </a:lvl1pPr>
            <a:lvl2pPr marL="502920" indent="0">
              <a:buNone/>
              <a:defRPr sz="1320"/>
            </a:lvl2pPr>
            <a:lvl3pPr marL="1005840" indent="0">
              <a:buNone/>
              <a:defRPr sz="1100"/>
            </a:lvl3pPr>
            <a:lvl4pPr marL="1508760" indent="0">
              <a:buNone/>
              <a:defRPr sz="990"/>
            </a:lvl4pPr>
            <a:lvl5pPr marL="2011680" indent="0">
              <a:buNone/>
              <a:defRPr sz="990"/>
            </a:lvl5pPr>
            <a:lvl6pPr marL="2514600" indent="0">
              <a:buNone/>
              <a:defRPr sz="990"/>
            </a:lvl6pPr>
            <a:lvl7pPr marL="3017520" indent="0">
              <a:buNone/>
              <a:defRPr sz="990"/>
            </a:lvl7pPr>
            <a:lvl8pPr marL="3520440" indent="0">
              <a:buNone/>
              <a:defRPr sz="990"/>
            </a:lvl8pPr>
            <a:lvl9pPr marL="4023360" indent="0">
              <a:buNone/>
              <a:defRPr sz="990"/>
            </a:lvl9pPr>
          </a:lstStyle>
          <a:p>
            <a:pPr lvl="0"/>
            <a:r>
              <a:rPr lang="en-US"/>
              <a:t>Click to edit Master text styles</a:t>
            </a:r>
          </a:p>
        </p:txBody>
      </p:sp>
    </p:spTree>
    <p:extLst>
      <p:ext uri="{BB962C8B-B14F-4D97-AF65-F5344CB8AC3E}">
        <p14:creationId xmlns:p14="http://schemas.microsoft.com/office/powerpoint/2010/main" xmlns="" val="24349798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71517" y="5440680"/>
            <a:ext cx="6035040" cy="642303"/>
          </a:xfrm>
        </p:spPr>
        <p:txBody>
          <a:bodyPr anchor="b"/>
          <a:lstStyle>
            <a:lvl1pPr algn="l">
              <a:defRPr sz="2200" b="1"/>
            </a:lvl1pPr>
          </a:lstStyle>
          <a:p>
            <a:r>
              <a:rPr lang="en-US"/>
              <a:t>Click to edit Master title style</a:t>
            </a:r>
            <a:endParaRPr lang="ru-RU"/>
          </a:p>
        </p:txBody>
      </p:sp>
      <p:sp>
        <p:nvSpPr>
          <p:cNvPr id="3" name="Рисунок 2"/>
          <p:cNvSpPr>
            <a:spLocks noGrp="1"/>
          </p:cNvSpPr>
          <p:nvPr>
            <p:ph type="pic" idx="1"/>
          </p:nvPr>
        </p:nvSpPr>
        <p:spPr>
          <a:xfrm>
            <a:off x="1971517" y="694478"/>
            <a:ext cx="6035040" cy="4663440"/>
          </a:xfrm>
        </p:spPr>
        <p:txBody>
          <a:bodyPr/>
          <a:lstStyle>
            <a:lvl1pPr marL="0" indent="0">
              <a:buNone/>
              <a:defRPr sz="3520"/>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pPr lvl="0"/>
            <a:r>
              <a:rPr lang="en-US" noProof="0"/>
              <a:t>Click icon to add picture</a:t>
            </a:r>
            <a:endParaRPr lang="ru-RU" noProof="0"/>
          </a:p>
        </p:txBody>
      </p:sp>
      <p:sp>
        <p:nvSpPr>
          <p:cNvPr id="4" name="Текст 3"/>
          <p:cNvSpPr>
            <a:spLocks noGrp="1"/>
          </p:cNvSpPr>
          <p:nvPr>
            <p:ph type="body" sz="half" idx="2"/>
          </p:nvPr>
        </p:nvSpPr>
        <p:spPr>
          <a:xfrm>
            <a:off x="1971517" y="6082983"/>
            <a:ext cx="6035040" cy="912177"/>
          </a:xfrm>
        </p:spPr>
        <p:txBody>
          <a:bodyPr/>
          <a:lstStyle>
            <a:lvl1pPr marL="0" indent="0">
              <a:buNone/>
              <a:defRPr sz="1540"/>
            </a:lvl1pPr>
            <a:lvl2pPr marL="502920" indent="0">
              <a:buNone/>
              <a:defRPr sz="1320"/>
            </a:lvl2pPr>
            <a:lvl3pPr marL="1005840" indent="0">
              <a:buNone/>
              <a:defRPr sz="1100"/>
            </a:lvl3pPr>
            <a:lvl4pPr marL="1508760" indent="0">
              <a:buNone/>
              <a:defRPr sz="990"/>
            </a:lvl4pPr>
            <a:lvl5pPr marL="2011680" indent="0">
              <a:buNone/>
              <a:defRPr sz="990"/>
            </a:lvl5pPr>
            <a:lvl6pPr marL="2514600" indent="0">
              <a:buNone/>
              <a:defRPr sz="990"/>
            </a:lvl6pPr>
            <a:lvl7pPr marL="3017520" indent="0">
              <a:buNone/>
              <a:defRPr sz="990"/>
            </a:lvl7pPr>
            <a:lvl8pPr marL="3520440" indent="0">
              <a:buNone/>
              <a:defRPr sz="990"/>
            </a:lvl8pPr>
            <a:lvl9pPr marL="4023360" indent="0">
              <a:buNone/>
              <a:defRPr sz="990"/>
            </a:lvl9pPr>
          </a:lstStyle>
          <a:p>
            <a:pPr lvl="0"/>
            <a:r>
              <a:rPr lang="en-US"/>
              <a:t>Click to edit Master text styles</a:t>
            </a:r>
          </a:p>
        </p:txBody>
      </p:sp>
    </p:spTree>
    <p:extLst>
      <p:ext uri="{BB962C8B-B14F-4D97-AF65-F5344CB8AC3E}">
        <p14:creationId xmlns:p14="http://schemas.microsoft.com/office/powerpoint/2010/main" xmlns="" val="12830749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a:t>Click to edit Master title style</a:t>
            </a:r>
            <a:endParaRPr lang="ru-RU"/>
          </a:p>
        </p:txBody>
      </p:sp>
      <p:sp>
        <p:nvSpPr>
          <p:cNvPr id="3" name="Вертикальный текст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Tree>
    <p:extLst>
      <p:ext uri="{BB962C8B-B14F-4D97-AF65-F5344CB8AC3E}">
        <p14:creationId xmlns:p14="http://schemas.microsoft.com/office/powerpoint/2010/main" xmlns="" val="26919169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721918" y="1601258"/>
            <a:ext cx="1980248" cy="5960640"/>
          </a:xfrm>
        </p:spPr>
        <p:txBody>
          <a:bodyPr vert="eaVert"/>
          <a:lstStyle/>
          <a:p>
            <a:r>
              <a:rPr lang="en-US"/>
              <a:t>Click to edit Master title style</a:t>
            </a:r>
            <a:endParaRPr lang="ru-RU"/>
          </a:p>
        </p:txBody>
      </p:sp>
      <p:sp>
        <p:nvSpPr>
          <p:cNvPr id="3" name="Вертикальный текст 2"/>
          <p:cNvSpPr>
            <a:spLocks noGrp="1"/>
          </p:cNvSpPr>
          <p:nvPr>
            <p:ph type="body" orient="vert" idx="1"/>
          </p:nvPr>
        </p:nvSpPr>
        <p:spPr>
          <a:xfrm>
            <a:off x="1781175" y="1601258"/>
            <a:ext cx="5773103" cy="596064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Tree>
    <p:extLst>
      <p:ext uri="{BB962C8B-B14F-4D97-AF65-F5344CB8AC3E}">
        <p14:creationId xmlns:p14="http://schemas.microsoft.com/office/powerpoint/2010/main" xmlns="" val="2414000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026B1C-9978-2059-E109-1963990FD3BE}"/>
              </a:ext>
            </a:extLst>
          </p:cNvPr>
          <p:cNvSpPr>
            <a:spLocks noGrp="1"/>
          </p:cNvSpPr>
          <p:nvPr>
            <p:ph type="ctrTitle"/>
          </p:nvPr>
        </p:nvSpPr>
        <p:spPr>
          <a:xfrm>
            <a:off x="1257300" y="1272011"/>
            <a:ext cx="7543800" cy="2705947"/>
          </a:xfrm>
        </p:spPr>
        <p:txBody>
          <a:bodyPr anchor="b"/>
          <a:lstStyle>
            <a:lvl1pPr algn="ctr">
              <a:defRPr sz="4950"/>
            </a:lvl1pPr>
          </a:lstStyle>
          <a:p>
            <a:r>
              <a:rPr lang="en-US"/>
              <a:t>Click to edit Master title style</a:t>
            </a:r>
          </a:p>
        </p:txBody>
      </p:sp>
      <p:sp>
        <p:nvSpPr>
          <p:cNvPr id="3" name="Subtitle 2">
            <a:extLst>
              <a:ext uri="{FF2B5EF4-FFF2-40B4-BE49-F238E27FC236}">
                <a16:creationId xmlns:a16="http://schemas.microsoft.com/office/drawing/2014/main" xmlns="" id="{F564D864-0621-197D-DB9F-1251D6390913}"/>
              </a:ext>
            </a:extLst>
          </p:cNvPr>
          <p:cNvSpPr>
            <a:spLocks noGrp="1"/>
          </p:cNvSpPr>
          <p:nvPr>
            <p:ph type="subTitle" idx="1"/>
          </p:nvPr>
        </p:nvSpPr>
        <p:spPr>
          <a:xfrm>
            <a:off x="1257300" y="4082310"/>
            <a:ext cx="7543800" cy="1876530"/>
          </a:xfrm>
        </p:spPr>
        <p:txBody>
          <a:bodyPr/>
          <a:lstStyle>
            <a:lvl1pPr marL="0" indent="0" algn="ctr">
              <a:buNone/>
              <a:defRPr sz="1980"/>
            </a:lvl1pPr>
            <a:lvl2pPr marL="377190" indent="0" algn="ctr">
              <a:buNone/>
              <a:defRPr sz="1650"/>
            </a:lvl2pPr>
            <a:lvl3pPr marL="754380" indent="0" algn="ctr">
              <a:buNone/>
              <a:defRPr sz="1485"/>
            </a:lvl3pPr>
            <a:lvl4pPr marL="1131570" indent="0" algn="ctr">
              <a:buNone/>
              <a:defRPr sz="1320"/>
            </a:lvl4pPr>
            <a:lvl5pPr marL="1508760" indent="0" algn="ctr">
              <a:buNone/>
              <a:defRPr sz="1320"/>
            </a:lvl5pPr>
            <a:lvl6pPr marL="1885950" indent="0" algn="ctr">
              <a:buNone/>
              <a:defRPr sz="1320"/>
            </a:lvl6pPr>
            <a:lvl7pPr marL="2263140" indent="0" algn="ctr">
              <a:buNone/>
              <a:defRPr sz="1320"/>
            </a:lvl7pPr>
            <a:lvl8pPr marL="2640330" indent="0" algn="ctr">
              <a:buNone/>
              <a:defRPr sz="1320"/>
            </a:lvl8pPr>
            <a:lvl9pPr marL="3017520" indent="0" algn="ctr">
              <a:buNone/>
              <a:defRPr sz="1320"/>
            </a:lvl9pPr>
          </a:lstStyle>
          <a:p>
            <a:r>
              <a:rPr lang="en-US"/>
              <a:t>Click to edit Master subtitle style</a:t>
            </a:r>
          </a:p>
        </p:txBody>
      </p:sp>
      <p:sp>
        <p:nvSpPr>
          <p:cNvPr id="4" name="Date Placeholder 3">
            <a:extLst>
              <a:ext uri="{FF2B5EF4-FFF2-40B4-BE49-F238E27FC236}">
                <a16:creationId xmlns:a16="http://schemas.microsoft.com/office/drawing/2014/main" xmlns="" id="{7F3423F8-25B6-8BB5-B178-2195859F0856}"/>
              </a:ext>
            </a:extLst>
          </p:cNvPr>
          <p:cNvSpPr>
            <a:spLocks noGrp="1"/>
          </p:cNvSpPr>
          <p:nvPr>
            <p:ph type="dt" sz="half" idx="10"/>
          </p:nvPr>
        </p:nvSpPr>
        <p:spPr/>
        <p:txBody>
          <a:bodyPr/>
          <a:lstStyle/>
          <a:p>
            <a:fld id="{B763C052-766D-4C79-A19B-F8960DBF980F}" type="datetimeFigureOut">
              <a:rPr lang="en-US" smtClean="0"/>
              <a:pPr/>
              <a:t>7/24/2024</a:t>
            </a:fld>
            <a:endParaRPr lang="en-US"/>
          </a:p>
        </p:txBody>
      </p:sp>
      <p:sp>
        <p:nvSpPr>
          <p:cNvPr id="5" name="Footer Placeholder 4">
            <a:extLst>
              <a:ext uri="{FF2B5EF4-FFF2-40B4-BE49-F238E27FC236}">
                <a16:creationId xmlns:a16="http://schemas.microsoft.com/office/drawing/2014/main" xmlns="" id="{F1F3D6C9-1A2D-A199-0C2B-FE88F556DB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02B5C63-9DE1-838F-67FB-070B46561C6A}"/>
              </a:ext>
            </a:extLst>
          </p:cNvPr>
          <p:cNvSpPr>
            <a:spLocks noGrp="1"/>
          </p:cNvSpPr>
          <p:nvPr>
            <p:ph type="sldNum" sz="quarter" idx="12"/>
          </p:nvPr>
        </p:nvSpPr>
        <p:spPr/>
        <p:txBody>
          <a:bodyPr/>
          <a:lstStyle/>
          <a:p>
            <a:fld id="{A669495D-7FF9-4946-9857-FC3A57CD9006}" type="slidenum">
              <a:rPr lang="en-US" smtClean="0"/>
              <a:pPr/>
              <a:t>‹#›</a:t>
            </a:fld>
            <a:endParaRPr lang="en-US"/>
          </a:p>
        </p:txBody>
      </p:sp>
    </p:spTree>
    <p:extLst>
      <p:ext uri="{BB962C8B-B14F-4D97-AF65-F5344CB8AC3E}">
        <p14:creationId xmlns:p14="http://schemas.microsoft.com/office/powerpoint/2010/main" xmlns="" val="41420453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116DC6-7054-C18F-E9E7-75D80C353C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AC49757-DD5C-59B8-5C2A-5E28589AA46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E2ADEB8-8581-D9DA-8DAD-C89B96EEF25B}"/>
              </a:ext>
            </a:extLst>
          </p:cNvPr>
          <p:cNvSpPr>
            <a:spLocks noGrp="1"/>
          </p:cNvSpPr>
          <p:nvPr>
            <p:ph type="dt" sz="half" idx="10"/>
          </p:nvPr>
        </p:nvSpPr>
        <p:spPr/>
        <p:txBody>
          <a:bodyPr/>
          <a:lstStyle/>
          <a:p>
            <a:fld id="{B763C052-766D-4C79-A19B-F8960DBF980F}" type="datetimeFigureOut">
              <a:rPr lang="en-US" smtClean="0"/>
              <a:pPr/>
              <a:t>7/24/2024</a:t>
            </a:fld>
            <a:endParaRPr lang="en-US"/>
          </a:p>
        </p:txBody>
      </p:sp>
      <p:sp>
        <p:nvSpPr>
          <p:cNvPr id="5" name="Footer Placeholder 4">
            <a:extLst>
              <a:ext uri="{FF2B5EF4-FFF2-40B4-BE49-F238E27FC236}">
                <a16:creationId xmlns:a16="http://schemas.microsoft.com/office/drawing/2014/main" xmlns="" id="{CEE80BFC-3824-7865-75F8-92C31EF3D2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92196FD-3901-22B3-805B-E12BA8BFC66F}"/>
              </a:ext>
            </a:extLst>
          </p:cNvPr>
          <p:cNvSpPr>
            <a:spLocks noGrp="1"/>
          </p:cNvSpPr>
          <p:nvPr>
            <p:ph type="sldNum" sz="quarter" idx="12"/>
          </p:nvPr>
        </p:nvSpPr>
        <p:spPr/>
        <p:txBody>
          <a:bodyPr/>
          <a:lstStyle/>
          <a:p>
            <a:fld id="{A669495D-7FF9-4946-9857-FC3A57CD9006}" type="slidenum">
              <a:rPr lang="en-US" smtClean="0"/>
              <a:pPr/>
              <a:t>‹#›</a:t>
            </a:fld>
            <a:endParaRPr lang="en-US"/>
          </a:p>
        </p:txBody>
      </p:sp>
    </p:spTree>
    <p:extLst>
      <p:ext uri="{BB962C8B-B14F-4D97-AF65-F5344CB8AC3E}">
        <p14:creationId xmlns:p14="http://schemas.microsoft.com/office/powerpoint/2010/main" xmlns="" val="1948412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1"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defRPr sz="600" b="0" i="0">
                <a:solidFill>
                  <a:schemeClr val="tx1"/>
                </a:solidFill>
                <a:latin typeface="Arial"/>
                <a:cs typeface="Arial"/>
              </a:defRPr>
            </a:lvl1pPr>
          </a:lstStyle>
          <a:p>
            <a:pPr marL="12700">
              <a:lnSpc>
                <a:spcPct val="100000"/>
              </a:lnSpc>
              <a:spcBef>
                <a:spcPts val="110"/>
              </a:spcBef>
            </a:pPr>
            <a:r>
              <a:rPr dirty="0"/>
              <a:t>Version</a:t>
            </a:r>
            <a:r>
              <a:rPr spc="-5" dirty="0"/>
              <a:t> </a:t>
            </a:r>
            <a:r>
              <a:rPr dirty="0"/>
              <a:t>3.2024 © 2024 </a:t>
            </a:r>
            <a:r>
              <a:rPr spc="-10" dirty="0"/>
              <a:t>National</a:t>
            </a:r>
            <a:r>
              <a:rPr dirty="0"/>
              <a:t> </a:t>
            </a:r>
            <a:r>
              <a:rPr spc="-10" dirty="0"/>
              <a:t>Comprehensive</a:t>
            </a:r>
            <a:r>
              <a:rPr spc="-5" dirty="0"/>
              <a:t> </a:t>
            </a:r>
            <a:r>
              <a:rPr dirty="0"/>
              <a:t>Cancer</a:t>
            </a:r>
            <a:r>
              <a:rPr spc="5" dirty="0"/>
              <a:t> </a:t>
            </a:r>
            <a:r>
              <a:rPr dirty="0"/>
              <a:t>Network</a:t>
            </a:r>
            <a:r>
              <a:rPr sz="600" baseline="34722" dirty="0"/>
              <a:t>©</a:t>
            </a:r>
            <a:r>
              <a:rPr sz="600" spc="75" baseline="34722" dirty="0"/>
              <a:t> </a:t>
            </a:r>
            <a:r>
              <a:rPr sz="600" spc="-10" dirty="0"/>
              <a:t>(NCCN</a:t>
            </a:r>
            <a:r>
              <a:rPr sz="600" spc="-15" baseline="34722" dirty="0"/>
              <a:t>©</a:t>
            </a:r>
            <a:r>
              <a:rPr sz="600" spc="-10" dirty="0"/>
              <a:t>),</a:t>
            </a:r>
            <a:r>
              <a:rPr sz="600" dirty="0"/>
              <a:t> All rights </a:t>
            </a:r>
            <a:r>
              <a:rPr sz="600" spc="-10" dirty="0"/>
              <a:t>reserved.</a:t>
            </a:r>
            <a:r>
              <a:rPr sz="600" spc="-5" dirty="0"/>
              <a:t> </a:t>
            </a:r>
            <a:r>
              <a:rPr sz="600" dirty="0"/>
              <a:t>NCCN </a:t>
            </a:r>
            <a:r>
              <a:rPr sz="600" spc="-10" dirty="0"/>
              <a:t>Guidelines</a:t>
            </a:r>
            <a:r>
              <a:rPr sz="600" spc="-15" baseline="34722" dirty="0"/>
              <a:t>®</a:t>
            </a:r>
            <a:r>
              <a:rPr sz="600" spc="75" baseline="34722" dirty="0"/>
              <a:t> </a:t>
            </a:r>
            <a:r>
              <a:rPr sz="600" dirty="0"/>
              <a:t>and this </a:t>
            </a:r>
            <a:r>
              <a:rPr sz="600" spc="-10" dirty="0"/>
              <a:t>illustration</a:t>
            </a:r>
            <a:r>
              <a:rPr sz="600" spc="-15" dirty="0"/>
              <a:t> </a:t>
            </a:r>
            <a:r>
              <a:rPr sz="600" dirty="0"/>
              <a:t>may not be</a:t>
            </a:r>
            <a:r>
              <a:rPr sz="600" spc="-10" dirty="0"/>
              <a:t> reproduced </a:t>
            </a:r>
            <a:r>
              <a:rPr sz="600" dirty="0"/>
              <a:t>in any</a:t>
            </a:r>
            <a:r>
              <a:rPr sz="600" spc="-5" dirty="0"/>
              <a:t> </a:t>
            </a:r>
            <a:r>
              <a:rPr sz="600" dirty="0"/>
              <a:t>form</a:t>
            </a:r>
            <a:r>
              <a:rPr sz="600" spc="5" dirty="0"/>
              <a:t> </a:t>
            </a:r>
            <a:r>
              <a:rPr sz="600" spc="-10" dirty="0"/>
              <a:t>without</a:t>
            </a:r>
            <a:r>
              <a:rPr sz="600" dirty="0"/>
              <a:t> the</a:t>
            </a:r>
            <a:r>
              <a:rPr sz="600" spc="-25" dirty="0"/>
              <a:t> </a:t>
            </a:r>
            <a:r>
              <a:rPr sz="600" dirty="0"/>
              <a:t>express </a:t>
            </a:r>
            <a:r>
              <a:rPr sz="600" spc="-10" dirty="0"/>
              <a:t>written</a:t>
            </a:r>
            <a:r>
              <a:rPr sz="600" spc="-5" dirty="0"/>
              <a:t> </a:t>
            </a:r>
            <a:r>
              <a:rPr sz="600" spc="-10" dirty="0"/>
              <a:t>permission</a:t>
            </a:r>
            <a:r>
              <a:rPr sz="600" dirty="0"/>
              <a:t> of</a:t>
            </a:r>
            <a:r>
              <a:rPr sz="600" spc="-10" dirty="0"/>
              <a:t> NCCN.</a:t>
            </a:r>
            <a:endParaRPr sz="60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7/24/2024</a:t>
            </a:fld>
            <a:endParaRPr lang="en-US"/>
          </a:p>
        </p:txBody>
      </p:sp>
      <p:sp>
        <p:nvSpPr>
          <p:cNvPr id="6" name="Holder 6"/>
          <p:cNvSpPr>
            <a:spLocks noGrp="1"/>
          </p:cNvSpPr>
          <p:nvPr>
            <p:ph type="sldNum" sz="quarter" idx="7"/>
          </p:nvPr>
        </p:nvSpPr>
        <p:spPr/>
        <p:txBody>
          <a:bodyPr lIns="0" tIns="0" rIns="0" bIns="0"/>
          <a:lstStyle>
            <a:lvl1pPr>
              <a:defRPr sz="1100" b="1" i="0">
                <a:solidFill>
                  <a:schemeClr val="tx1"/>
                </a:solidFill>
                <a:latin typeface="Arial"/>
                <a:cs typeface="Arial"/>
              </a:defRPr>
            </a:lvl1pPr>
          </a:lstStyle>
          <a:p>
            <a:pPr marL="109855" marR="5080" indent="-97790">
              <a:lnSpc>
                <a:spcPts val="1200"/>
              </a:lnSpc>
              <a:spcBef>
                <a:spcPts val="135"/>
              </a:spcBef>
            </a:pPr>
            <a:r>
              <a:rPr dirty="0"/>
              <a:t>CSLL-</a:t>
            </a:r>
            <a:r>
              <a:rPr spc="-50" dirty="0"/>
              <a:t>B </a:t>
            </a:r>
            <a:fld id="{81D60167-4931-47E6-BA6A-407CBD079E47}" type="slidenum">
              <a:rPr dirty="0"/>
              <a:pPr marL="109855" marR="5080" indent="-97790">
                <a:lnSpc>
                  <a:spcPts val="1200"/>
                </a:lnSpc>
                <a:spcBef>
                  <a:spcPts val="135"/>
                </a:spcBef>
              </a:pPr>
              <a:t>‹#›</a:t>
            </a:fld>
            <a:r>
              <a:rPr spc="25" dirty="0"/>
              <a:t> </a:t>
            </a:r>
            <a:r>
              <a:rPr dirty="0"/>
              <a:t>OF</a:t>
            </a:r>
            <a:r>
              <a:rPr spc="25" dirty="0"/>
              <a:t> </a:t>
            </a:r>
            <a:r>
              <a:rPr spc="-50" dirty="0"/>
              <a:t>2</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3EAB82-08A4-054B-046C-4408D8D57F10}"/>
              </a:ext>
            </a:extLst>
          </p:cNvPr>
          <p:cNvSpPr>
            <a:spLocks noGrp="1"/>
          </p:cNvSpPr>
          <p:nvPr>
            <p:ph type="title"/>
          </p:nvPr>
        </p:nvSpPr>
        <p:spPr>
          <a:xfrm>
            <a:off x="686276" y="1937704"/>
            <a:ext cx="8675370" cy="3233102"/>
          </a:xfrm>
        </p:spPr>
        <p:txBody>
          <a:bodyPr anchor="b"/>
          <a:lstStyle>
            <a:lvl1pPr>
              <a:defRPr sz="4950"/>
            </a:lvl1pPr>
          </a:lstStyle>
          <a:p>
            <a:r>
              <a:rPr lang="en-US"/>
              <a:t>Click to edit Master title style</a:t>
            </a:r>
          </a:p>
        </p:txBody>
      </p:sp>
      <p:sp>
        <p:nvSpPr>
          <p:cNvPr id="3" name="Text Placeholder 2">
            <a:extLst>
              <a:ext uri="{FF2B5EF4-FFF2-40B4-BE49-F238E27FC236}">
                <a16:creationId xmlns:a16="http://schemas.microsoft.com/office/drawing/2014/main" xmlns="" id="{98A385D3-3E54-1EC1-B794-97DE4526EB8F}"/>
              </a:ext>
            </a:extLst>
          </p:cNvPr>
          <p:cNvSpPr>
            <a:spLocks noGrp="1"/>
          </p:cNvSpPr>
          <p:nvPr>
            <p:ph type="body" idx="1"/>
          </p:nvPr>
        </p:nvSpPr>
        <p:spPr>
          <a:xfrm>
            <a:off x="686276" y="5201392"/>
            <a:ext cx="8675370" cy="1700212"/>
          </a:xfrm>
        </p:spPr>
        <p:txBody>
          <a:bodyPr/>
          <a:lstStyle>
            <a:lvl1pPr marL="0" indent="0">
              <a:buNone/>
              <a:defRPr sz="1980">
                <a:solidFill>
                  <a:schemeClr val="tx1">
                    <a:tint val="75000"/>
                  </a:schemeClr>
                </a:solidFill>
              </a:defRPr>
            </a:lvl1pPr>
            <a:lvl2pPr marL="377190" indent="0">
              <a:buNone/>
              <a:defRPr sz="1650">
                <a:solidFill>
                  <a:schemeClr val="tx1">
                    <a:tint val="75000"/>
                  </a:schemeClr>
                </a:solidFill>
              </a:defRPr>
            </a:lvl2pPr>
            <a:lvl3pPr marL="754380" indent="0">
              <a:buNone/>
              <a:defRPr sz="1485">
                <a:solidFill>
                  <a:schemeClr val="tx1">
                    <a:tint val="75000"/>
                  </a:schemeClr>
                </a:solidFill>
              </a:defRPr>
            </a:lvl3pPr>
            <a:lvl4pPr marL="1131570" indent="0">
              <a:buNone/>
              <a:defRPr sz="1320">
                <a:solidFill>
                  <a:schemeClr val="tx1">
                    <a:tint val="75000"/>
                  </a:schemeClr>
                </a:solidFill>
              </a:defRPr>
            </a:lvl4pPr>
            <a:lvl5pPr marL="1508760" indent="0">
              <a:buNone/>
              <a:defRPr sz="1320">
                <a:solidFill>
                  <a:schemeClr val="tx1">
                    <a:tint val="75000"/>
                  </a:schemeClr>
                </a:solidFill>
              </a:defRPr>
            </a:lvl5pPr>
            <a:lvl6pPr marL="1885950" indent="0">
              <a:buNone/>
              <a:defRPr sz="1320">
                <a:solidFill>
                  <a:schemeClr val="tx1">
                    <a:tint val="75000"/>
                  </a:schemeClr>
                </a:solidFill>
              </a:defRPr>
            </a:lvl6pPr>
            <a:lvl7pPr marL="2263140" indent="0">
              <a:buNone/>
              <a:defRPr sz="1320">
                <a:solidFill>
                  <a:schemeClr val="tx1">
                    <a:tint val="75000"/>
                  </a:schemeClr>
                </a:solidFill>
              </a:defRPr>
            </a:lvl7pPr>
            <a:lvl8pPr marL="2640330" indent="0">
              <a:buNone/>
              <a:defRPr sz="1320">
                <a:solidFill>
                  <a:schemeClr val="tx1">
                    <a:tint val="75000"/>
                  </a:schemeClr>
                </a:solidFill>
              </a:defRPr>
            </a:lvl8pPr>
            <a:lvl9pPr marL="3017520" indent="0">
              <a:buNone/>
              <a:defRPr sz="132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CBBE1CC4-F114-46AD-3474-8331DC35B889}"/>
              </a:ext>
            </a:extLst>
          </p:cNvPr>
          <p:cNvSpPr>
            <a:spLocks noGrp="1"/>
          </p:cNvSpPr>
          <p:nvPr>
            <p:ph type="dt" sz="half" idx="10"/>
          </p:nvPr>
        </p:nvSpPr>
        <p:spPr/>
        <p:txBody>
          <a:bodyPr/>
          <a:lstStyle/>
          <a:p>
            <a:fld id="{B763C052-766D-4C79-A19B-F8960DBF980F}" type="datetimeFigureOut">
              <a:rPr lang="en-US" smtClean="0"/>
              <a:pPr/>
              <a:t>7/24/2024</a:t>
            </a:fld>
            <a:endParaRPr lang="en-US"/>
          </a:p>
        </p:txBody>
      </p:sp>
      <p:sp>
        <p:nvSpPr>
          <p:cNvPr id="5" name="Footer Placeholder 4">
            <a:extLst>
              <a:ext uri="{FF2B5EF4-FFF2-40B4-BE49-F238E27FC236}">
                <a16:creationId xmlns:a16="http://schemas.microsoft.com/office/drawing/2014/main" xmlns="" id="{E0129B22-F71D-8C13-41AC-200916EBEC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C6FA7A2-3D6C-FF7C-ECB0-38BFEFC6B0F5}"/>
              </a:ext>
            </a:extLst>
          </p:cNvPr>
          <p:cNvSpPr>
            <a:spLocks noGrp="1"/>
          </p:cNvSpPr>
          <p:nvPr>
            <p:ph type="sldNum" sz="quarter" idx="12"/>
          </p:nvPr>
        </p:nvSpPr>
        <p:spPr/>
        <p:txBody>
          <a:bodyPr/>
          <a:lstStyle/>
          <a:p>
            <a:fld id="{A669495D-7FF9-4946-9857-FC3A57CD9006}" type="slidenum">
              <a:rPr lang="en-US" smtClean="0"/>
              <a:pPr/>
              <a:t>‹#›</a:t>
            </a:fld>
            <a:endParaRPr lang="en-US"/>
          </a:p>
        </p:txBody>
      </p:sp>
    </p:spTree>
    <p:extLst>
      <p:ext uri="{BB962C8B-B14F-4D97-AF65-F5344CB8AC3E}">
        <p14:creationId xmlns:p14="http://schemas.microsoft.com/office/powerpoint/2010/main" xmlns="" val="22756933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DE3D2D-B2DC-5C8E-CBC3-16BFAC5919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761A7102-5871-FD8F-EEF9-5CD68F49E2A5}"/>
              </a:ext>
            </a:extLst>
          </p:cNvPr>
          <p:cNvSpPr>
            <a:spLocks noGrp="1"/>
          </p:cNvSpPr>
          <p:nvPr>
            <p:ph sz="half" idx="1"/>
          </p:nvPr>
        </p:nvSpPr>
        <p:spPr>
          <a:xfrm>
            <a:off x="69151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F0918C96-6C23-C65C-FDFA-091B91D47371}"/>
              </a:ext>
            </a:extLst>
          </p:cNvPr>
          <p:cNvSpPr>
            <a:spLocks noGrp="1"/>
          </p:cNvSpPr>
          <p:nvPr>
            <p:ph sz="half" idx="2"/>
          </p:nvPr>
        </p:nvSpPr>
        <p:spPr>
          <a:xfrm>
            <a:off x="509206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DDB6C79B-8C69-45EF-A4A9-336DDAF2D8E3}"/>
              </a:ext>
            </a:extLst>
          </p:cNvPr>
          <p:cNvSpPr>
            <a:spLocks noGrp="1"/>
          </p:cNvSpPr>
          <p:nvPr>
            <p:ph type="dt" sz="half" idx="10"/>
          </p:nvPr>
        </p:nvSpPr>
        <p:spPr/>
        <p:txBody>
          <a:bodyPr/>
          <a:lstStyle/>
          <a:p>
            <a:fld id="{B763C052-766D-4C79-A19B-F8960DBF980F}" type="datetimeFigureOut">
              <a:rPr lang="en-US" smtClean="0"/>
              <a:pPr/>
              <a:t>7/24/2024</a:t>
            </a:fld>
            <a:endParaRPr lang="en-US"/>
          </a:p>
        </p:txBody>
      </p:sp>
      <p:sp>
        <p:nvSpPr>
          <p:cNvPr id="6" name="Footer Placeholder 5">
            <a:extLst>
              <a:ext uri="{FF2B5EF4-FFF2-40B4-BE49-F238E27FC236}">
                <a16:creationId xmlns:a16="http://schemas.microsoft.com/office/drawing/2014/main" xmlns="" id="{FB9045ED-019C-2EBE-B2B4-02480FEB73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DE199D7-5098-48D8-AF1A-B98C29DD8B42}"/>
              </a:ext>
            </a:extLst>
          </p:cNvPr>
          <p:cNvSpPr>
            <a:spLocks noGrp="1"/>
          </p:cNvSpPr>
          <p:nvPr>
            <p:ph type="sldNum" sz="quarter" idx="12"/>
          </p:nvPr>
        </p:nvSpPr>
        <p:spPr/>
        <p:txBody>
          <a:bodyPr/>
          <a:lstStyle/>
          <a:p>
            <a:fld id="{A669495D-7FF9-4946-9857-FC3A57CD9006}" type="slidenum">
              <a:rPr lang="en-US" smtClean="0"/>
              <a:pPr/>
              <a:t>‹#›</a:t>
            </a:fld>
            <a:endParaRPr lang="en-US"/>
          </a:p>
        </p:txBody>
      </p:sp>
    </p:spTree>
    <p:extLst>
      <p:ext uri="{BB962C8B-B14F-4D97-AF65-F5344CB8AC3E}">
        <p14:creationId xmlns:p14="http://schemas.microsoft.com/office/powerpoint/2010/main" xmlns="" val="21555412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3F4016-EC9B-8A5C-D419-DAC99A000BD6}"/>
              </a:ext>
            </a:extLst>
          </p:cNvPr>
          <p:cNvSpPr>
            <a:spLocks noGrp="1"/>
          </p:cNvSpPr>
          <p:nvPr>
            <p:ph type="title"/>
          </p:nvPr>
        </p:nvSpPr>
        <p:spPr>
          <a:xfrm>
            <a:off x="692825" y="413809"/>
            <a:ext cx="8675370" cy="1502305"/>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E69C212C-9FF6-8A9A-51DC-090C936969B1}"/>
              </a:ext>
            </a:extLst>
          </p:cNvPr>
          <p:cNvSpPr>
            <a:spLocks noGrp="1"/>
          </p:cNvSpPr>
          <p:nvPr>
            <p:ph type="body" idx="1"/>
          </p:nvPr>
        </p:nvSpPr>
        <p:spPr>
          <a:xfrm>
            <a:off x="692826" y="1905318"/>
            <a:ext cx="4255174" cy="933767"/>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3126C6D5-795F-AF70-C5D2-E722BD68DE0F}"/>
              </a:ext>
            </a:extLst>
          </p:cNvPr>
          <p:cNvSpPr>
            <a:spLocks noGrp="1"/>
          </p:cNvSpPr>
          <p:nvPr>
            <p:ph sz="half" idx="2"/>
          </p:nvPr>
        </p:nvSpPr>
        <p:spPr>
          <a:xfrm>
            <a:off x="692826" y="2839085"/>
            <a:ext cx="4255174"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593E0850-67BE-177B-ABCF-5CF3CCC63BAB}"/>
              </a:ext>
            </a:extLst>
          </p:cNvPr>
          <p:cNvSpPr>
            <a:spLocks noGrp="1"/>
          </p:cNvSpPr>
          <p:nvPr>
            <p:ph type="body" sz="quarter" idx="3"/>
          </p:nvPr>
        </p:nvSpPr>
        <p:spPr>
          <a:xfrm>
            <a:off x="5092065" y="1905318"/>
            <a:ext cx="4276130" cy="933767"/>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D9BC5CBC-6BA4-0E63-CB16-A8B491CA5F73}"/>
              </a:ext>
            </a:extLst>
          </p:cNvPr>
          <p:cNvSpPr>
            <a:spLocks noGrp="1"/>
          </p:cNvSpPr>
          <p:nvPr>
            <p:ph sz="quarter" idx="4"/>
          </p:nvPr>
        </p:nvSpPr>
        <p:spPr>
          <a:xfrm>
            <a:off x="5092065" y="2839085"/>
            <a:ext cx="4276130"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BE4895DF-B235-361A-57CF-77A4D8BD4044}"/>
              </a:ext>
            </a:extLst>
          </p:cNvPr>
          <p:cNvSpPr>
            <a:spLocks noGrp="1"/>
          </p:cNvSpPr>
          <p:nvPr>
            <p:ph type="dt" sz="half" idx="10"/>
          </p:nvPr>
        </p:nvSpPr>
        <p:spPr/>
        <p:txBody>
          <a:bodyPr/>
          <a:lstStyle/>
          <a:p>
            <a:fld id="{B763C052-766D-4C79-A19B-F8960DBF980F}" type="datetimeFigureOut">
              <a:rPr lang="en-US" smtClean="0"/>
              <a:pPr/>
              <a:t>7/24/2024</a:t>
            </a:fld>
            <a:endParaRPr lang="en-US"/>
          </a:p>
        </p:txBody>
      </p:sp>
      <p:sp>
        <p:nvSpPr>
          <p:cNvPr id="8" name="Footer Placeholder 7">
            <a:extLst>
              <a:ext uri="{FF2B5EF4-FFF2-40B4-BE49-F238E27FC236}">
                <a16:creationId xmlns:a16="http://schemas.microsoft.com/office/drawing/2014/main" xmlns="" id="{ED4C2FF0-D8D3-9D97-D3C4-B772B141D4E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09A4999E-8262-D72F-3D9D-549D2B50897A}"/>
              </a:ext>
            </a:extLst>
          </p:cNvPr>
          <p:cNvSpPr>
            <a:spLocks noGrp="1"/>
          </p:cNvSpPr>
          <p:nvPr>
            <p:ph type="sldNum" sz="quarter" idx="12"/>
          </p:nvPr>
        </p:nvSpPr>
        <p:spPr/>
        <p:txBody>
          <a:bodyPr/>
          <a:lstStyle/>
          <a:p>
            <a:fld id="{A669495D-7FF9-4946-9857-FC3A57CD9006}" type="slidenum">
              <a:rPr lang="en-US" smtClean="0"/>
              <a:pPr/>
              <a:t>‹#›</a:t>
            </a:fld>
            <a:endParaRPr lang="en-US"/>
          </a:p>
        </p:txBody>
      </p:sp>
    </p:spTree>
    <p:extLst>
      <p:ext uri="{BB962C8B-B14F-4D97-AF65-F5344CB8AC3E}">
        <p14:creationId xmlns:p14="http://schemas.microsoft.com/office/powerpoint/2010/main" xmlns="" val="8571984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14D8BB-42C7-6020-9FFD-85BA64F11F2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1B2F98D4-8F88-4DA7-790D-69EF33E14074}"/>
              </a:ext>
            </a:extLst>
          </p:cNvPr>
          <p:cNvSpPr>
            <a:spLocks noGrp="1"/>
          </p:cNvSpPr>
          <p:nvPr>
            <p:ph type="dt" sz="half" idx="10"/>
          </p:nvPr>
        </p:nvSpPr>
        <p:spPr/>
        <p:txBody>
          <a:bodyPr/>
          <a:lstStyle/>
          <a:p>
            <a:fld id="{B763C052-766D-4C79-A19B-F8960DBF980F}" type="datetimeFigureOut">
              <a:rPr lang="en-US" smtClean="0"/>
              <a:pPr/>
              <a:t>7/24/2024</a:t>
            </a:fld>
            <a:endParaRPr lang="en-US"/>
          </a:p>
        </p:txBody>
      </p:sp>
      <p:sp>
        <p:nvSpPr>
          <p:cNvPr id="4" name="Footer Placeholder 3">
            <a:extLst>
              <a:ext uri="{FF2B5EF4-FFF2-40B4-BE49-F238E27FC236}">
                <a16:creationId xmlns:a16="http://schemas.microsoft.com/office/drawing/2014/main" xmlns="" id="{39C52EF8-1093-4548-AAE9-AAD7781958D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DEB160AD-9460-54DE-7E32-E528D6413D1F}"/>
              </a:ext>
            </a:extLst>
          </p:cNvPr>
          <p:cNvSpPr>
            <a:spLocks noGrp="1"/>
          </p:cNvSpPr>
          <p:nvPr>
            <p:ph type="sldNum" sz="quarter" idx="12"/>
          </p:nvPr>
        </p:nvSpPr>
        <p:spPr/>
        <p:txBody>
          <a:bodyPr/>
          <a:lstStyle/>
          <a:p>
            <a:fld id="{A669495D-7FF9-4946-9857-FC3A57CD9006}" type="slidenum">
              <a:rPr lang="en-US" smtClean="0"/>
              <a:pPr/>
              <a:t>‹#›</a:t>
            </a:fld>
            <a:endParaRPr lang="en-US"/>
          </a:p>
        </p:txBody>
      </p:sp>
    </p:spTree>
    <p:extLst>
      <p:ext uri="{BB962C8B-B14F-4D97-AF65-F5344CB8AC3E}">
        <p14:creationId xmlns:p14="http://schemas.microsoft.com/office/powerpoint/2010/main" xmlns="" val="21847215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87540238-8D29-180C-0A49-69C6C568BE55}"/>
              </a:ext>
            </a:extLst>
          </p:cNvPr>
          <p:cNvSpPr>
            <a:spLocks noGrp="1"/>
          </p:cNvSpPr>
          <p:nvPr>
            <p:ph type="dt" sz="half" idx="10"/>
          </p:nvPr>
        </p:nvSpPr>
        <p:spPr/>
        <p:txBody>
          <a:bodyPr/>
          <a:lstStyle/>
          <a:p>
            <a:fld id="{B763C052-766D-4C79-A19B-F8960DBF980F}" type="datetimeFigureOut">
              <a:rPr lang="en-US" smtClean="0"/>
              <a:pPr/>
              <a:t>7/24/2024</a:t>
            </a:fld>
            <a:endParaRPr lang="en-US"/>
          </a:p>
        </p:txBody>
      </p:sp>
      <p:sp>
        <p:nvSpPr>
          <p:cNvPr id="3" name="Footer Placeholder 2">
            <a:extLst>
              <a:ext uri="{FF2B5EF4-FFF2-40B4-BE49-F238E27FC236}">
                <a16:creationId xmlns:a16="http://schemas.microsoft.com/office/drawing/2014/main" xmlns="" id="{6D26AA03-E6D1-1A58-1708-F61FC3A3C4C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E246964E-9929-B240-55E4-BBD932A5CC37}"/>
              </a:ext>
            </a:extLst>
          </p:cNvPr>
          <p:cNvSpPr>
            <a:spLocks noGrp="1"/>
          </p:cNvSpPr>
          <p:nvPr>
            <p:ph type="sldNum" sz="quarter" idx="12"/>
          </p:nvPr>
        </p:nvSpPr>
        <p:spPr/>
        <p:txBody>
          <a:bodyPr/>
          <a:lstStyle/>
          <a:p>
            <a:fld id="{A669495D-7FF9-4946-9857-FC3A57CD9006}" type="slidenum">
              <a:rPr lang="en-US" smtClean="0"/>
              <a:pPr/>
              <a:t>‹#›</a:t>
            </a:fld>
            <a:endParaRPr lang="en-US"/>
          </a:p>
        </p:txBody>
      </p:sp>
    </p:spTree>
    <p:extLst>
      <p:ext uri="{BB962C8B-B14F-4D97-AF65-F5344CB8AC3E}">
        <p14:creationId xmlns:p14="http://schemas.microsoft.com/office/powerpoint/2010/main" xmlns="" val="9495538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1B2E79-C9F4-DD78-2FC4-FF35059FAD28}"/>
              </a:ext>
            </a:extLst>
          </p:cNvPr>
          <p:cNvSpPr>
            <a:spLocks noGrp="1"/>
          </p:cNvSpPr>
          <p:nvPr>
            <p:ph type="title"/>
          </p:nvPr>
        </p:nvSpPr>
        <p:spPr>
          <a:xfrm>
            <a:off x="692825" y="518160"/>
            <a:ext cx="3244096" cy="1813560"/>
          </a:xfrm>
        </p:spPr>
        <p:txBody>
          <a:bodyPr anchor="b"/>
          <a:lstStyle>
            <a:lvl1pPr>
              <a:defRPr sz="2640"/>
            </a:lvl1pPr>
          </a:lstStyle>
          <a:p>
            <a:r>
              <a:rPr lang="en-US"/>
              <a:t>Click to edit Master title style</a:t>
            </a:r>
          </a:p>
        </p:txBody>
      </p:sp>
      <p:sp>
        <p:nvSpPr>
          <p:cNvPr id="3" name="Content Placeholder 2">
            <a:extLst>
              <a:ext uri="{FF2B5EF4-FFF2-40B4-BE49-F238E27FC236}">
                <a16:creationId xmlns:a16="http://schemas.microsoft.com/office/drawing/2014/main" xmlns="" id="{9C148374-B4BC-D3E3-9CCC-B06AB929B5BC}"/>
              </a:ext>
            </a:extLst>
          </p:cNvPr>
          <p:cNvSpPr>
            <a:spLocks noGrp="1"/>
          </p:cNvSpPr>
          <p:nvPr>
            <p:ph idx="1"/>
          </p:nvPr>
        </p:nvSpPr>
        <p:spPr>
          <a:xfrm>
            <a:off x="4276130" y="1119082"/>
            <a:ext cx="5092065" cy="5523442"/>
          </a:xfrm>
        </p:spPr>
        <p:txBody>
          <a:bodyPr/>
          <a:lstStyle>
            <a:lvl1pPr>
              <a:defRPr sz="2640"/>
            </a:lvl1pPr>
            <a:lvl2pPr>
              <a:defRPr sz="2310"/>
            </a:lvl2pPr>
            <a:lvl3pPr>
              <a:defRPr sz="198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298DFDD3-E433-1FCD-5A6B-751799E64DE6}"/>
              </a:ext>
            </a:extLst>
          </p:cNvPr>
          <p:cNvSpPr>
            <a:spLocks noGrp="1"/>
          </p:cNvSpPr>
          <p:nvPr>
            <p:ph type="body" sz="half" idx="2"/>
          </p:nvPr>
        </p:nvSpPr>
        <p:spPr>
          <a:xfrm>
            <a:off x="692825" y="2331720"/>
            <a:ext cx="3244096" cy="4319800"/>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Click to edit Master text styles</a:t>
            </a:r>
          </a:p>
        </p:txBody>
      </p:sp>
      <p:sp>
        <p:nvSpPr>
          <p:cNvPr id="5" name="Date Placeholder 4">
            <a:extLst>
              <a:ext uri="{FF2B5EF4-FFF2-40B4-BE49-F238E27FC236}">
                <a16:creationId xmlns:a16="http://schemas.microsoft.com/office/drawing/2014/main" xmlns="" id="{FC52E0FA-934F-E35E-8967-5A50BE8A27E1}"/>
              </a:ext>
            </a:extLst>
          </p:cNvPr>
          <p:cNvSpPr>
            <a:spLocks noGrp="1"/>
          </p:cNvSpPr>
          <p:nvPr>
            <p:ph type="dt" sz="half" idx="10"/>
          </p:nvPr>
        </p:nvSpPr>
        <p:spPr/>
        <p:txBody>
          <a:bodyPr/>
          <a:lstStyle/>
          <a:p>
            <a:fld id="{B763C052-766D-4C79-A19B-F8960DBF980F}" type="datetimeFigureOut">
              <a:rPr lang="en-US" smtClean="0"/>
              <a:pPr/>
              <a:t>7/24/2024</a:t>
            </a:fld>
            <a:endParaRPr lang="en-US"/>
          </a:p>
        </p:txBody>
      </p:sp>
      <p:sp>
        <p:nvSpPr>
          <p:cNvPr id="6" name="Footer Placeholder 5">
            <a:extLst>
              <a:ext uri="{FF2B5EF4-FFF2-40B4-BE49-F238E27FC236}">
                <a16:creationId xmlns:a16="http://schemas.microsoft.com/office/drawing/2014/main" xmlns="" id="{074F27A1-6CD3-6EC3-CBBF-208C979E41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A866140-6E5C-C872-60DA-CC36321129BA}"/>
              </a:ext>
            </a:extLst>
          </p:cNvPr>
          <p:cNvSpPr>
            <a:spLocks noGrp="1"/>
          </p:cNvSpPr>
          <p:nvPr>
            <p:ph type="sldNum" sz="quarter" idx="12"/>
          </p:nvPr>
        </p:nvSpPr>
        <p:spPr/>
        <p:txBody>
          <a:bodyPr/>
          <a:lstStyle/>
          <a:p>
            <a:fld id="{A669495D-7FF9-4946-9857-FC3A57CD9006}" type="slidenum">
              <a:rPr lang="en-US" smtClean="0"/>
              <a:pPr/>
              <a:t>‹#›</a:t>
            </a:fld>
            <a:endParaRPr lang="en-US"/>
          </a:p>
        </p:txBody>
      </p:sp>
    </p:spTree>
    <p:extLst>
      <p:ext uri="{BB962C8B-B14F-4D97-AF65-F5344CB8AC3E}">
        <p14:creationId xmlns:p14="http://schemas.microsoft.com/office/powerpoint/2010/main" xmlns="" val="21967937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71484A-AF31-FEC4-9F9D-AB1AB985F69A}"/>
              </a:ext>
            </a:extLst>
          </p:cNvPr>
          <p:cNvSpPr>
            <a:spLocks noGrp="1"/>
          </p:cNvSpPr>
          <p:nvPr>
            <p:ph type="title"/>
          </p:nvPr>
        </p:nvSpPr>
        <p:spPr>
          <a:xfrm>
            <a:off x="692825" y="518160"/>
            <a:ext cx="3244096" cy="1813560"/>
          </a:xfrm>
        </p:spPr>
        <p:txBody>
          <a:bodyPr anchor="b"/>
          <a:lstStyle>
            <a:lvl1pPr>
              <a:defRPr sz="2640"/>
            </a:lvl1pPr>
          </a:lstStyle>
          <a:p>
            <a:r>
              <a:rPr lang="en-US"/>
              <a:t>Click to edit Master title style</a:t>
            </a:r>
          </a:p>
        </p:txBody>
      </p:sp>
      <p:sp>
        <p:nvSpPr>
          <p:cNvPr id="3" name="Picture Placeholder 2">
            <a:extLst>
              <a:ext uri="{FF2B5EF4-FFF2-40B4-BE49-F238E27FC236}">
                <a16:creationId xmlns:a16="http://schemas.microsoft.com/office/drawing/2014/main" xmlns="" id="{798DF5CC-4204-D6CA-53C2-E098ACA5501C}"/>
              </a:ext>
            </a:extLst>
          </p:cNvPr>
          <p:cNvSpPr>
            <a:spLocks noGrp="1"/>
          </p:cNvSpPr>
          <p:nvPr>
            <p:ph type="pic" idx="1"/>
          </p:nvPr>
        </p:nvSpPr>
        <p:spPr>
          <a:xfrm>
            <a:off x="4276130" y="1119082"/>
            <a:ext cx="5092065" cy="5523442"/>
          </a:xfrm>
        </p:spPr>
        <p:txBody>
          <a:bodyPr/>
          <a:lstStyle>
            <a:lvl1pPr marL="0" indent="0">
              <a:buNone/>
              <a:defRPr sz="2640"/>
            </a:lvl1pPr>
            <a:lvl2pPr marL="377190" indent="0">
              <a:buNone/>
              <a:defRPr sz="2310"/>
            </a:lvl2pPr>
            <a:lvl3pPr marL="754380" indent="0">
              <a:buNone/>
              <a:defRPr sz="1980"/>
            </a:lvl3pPr>
            <a:lvl4pPr marL="1131570" indent="0">
              <a:buNone/>
              <a:defRPr sz="1650"/>
            </a:lvl4pPr>
            <a:lvl5pPr marL="1508760" indent="0">
              <a:buNone/>
              <a:defRPr sz="1650"/>
            </a:lvl5pPr>
            <a:lvl6pPr marL="1885950" indent="0">
              <a:buNone/>
              <a:defRPr sz="1650"/>
            </a:lvl6pPr>
            <a:lvl7pPr marL="2263140" indent="0">
              <a:buNone/>
              <a:defRPr sz="1650"/>
            </a:lvl7pPr>
            <a:lvl8pPr marL="2640330" indent="0">
              <a:buNone/>
              <a:defRPr sz="1650"/>
            </a:lvl8pPr>
            <a:lvl9pPr marL="3017520" indent="0">
              <a:buNone/>
              <a:defRPr sz="1650"/>
            </a:lvl9pPr>
          </a:lstStyle>
          <a:p>
            <a:endParaRPr lang="en-US"/>
          </a:p>
        </p:txBody>
      </p:sp>
      <p:sp>
        <p:nvSpPr>
          <p:cNvPr id="4" name="Text Placeholder 3">
            <a:extLst>
              <a:ext uri="{FF2B5EF4-FFF2-40B4-BE49-F238E27FC236}">
                <a16:creationId xmlns:a16="http://schemas.microsoft.com/office/drawing/2014/main" xmlns="" id="{D4E8E91A-F64F-1CEB-263B-7A897C382D03}"/>
              </a:ext>
            </a:extLst>
          </p:cNvPr>
          <p:cNvSpPr>
            <a:spLocks noGrp="1"/>
          </p:cNvSpPr>
          <p:nvPr>
            <p:ph type="body" sz="half" idx="2"/>
          </p:nvPr>
        </p:nvSpPr>
        <p:spPr>
          <a:xfrm>
            <a:off x="692825" y="2331720"/>
            <a:ext cx="3244096" cy="4319800"/>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Click to edit Master text styles</a:t>
            </a:r>
          </a:p>
        </p:txBody>
      </p:sp>
      <p:sp>
        <p:nvSpPr>
          <p:cNvPr id="5" name="Date Placeholder 4">
            <a:extLst>
              <a:ext uri="{FF2B5EF4-FFF2-40B4-BE49-F238E27FC236}">
                <a16:creationId xmlns:a16="http://schemas.microsoft.com/office/drawing/2014/main" xmlns="" id="{C316F1AF-8CD3-AF47-B3FF-E285591967C5}"/>
              </a:ext>
            </a:extLst>
          </p:cNvPr>
          <p:cNvSpPr>
            <a:spLocks noGrp="1"/>
          </p:cNvSpPr>
          <p:nvPr>
            <p:ph type="dt" sz="half" idx="10"/>
          </p:nvPr>
        </p:nvSpPr>
        <p:spPr/>
        <p:txBody>
          <a:bodyPr/>
          <a:lstStyle/>
          <a:p>
            <a:fld id="{B763C052-766D-4C79-A19B-F8960DBF980F}" type="datetimeFigureOut">
              <a:rPr lang="en-US" smtClean="0"/>
              <a:pPr/>
              <a:t>7/24/2024</a:t>
            </a:fld>
            <a:endParaRPr lang="en-US"/>
          </a:p>
        </p:txBody>
      </p:sp>
      <p:sp>
        <p:nvSpPr>
          <p:cNvPr id="6" name="Footer Placeholder 5">
            <a:extLst>
              <a:ext uri="{FF2B5EF4-FFF2-40B4-BE49-F238E27FC236}">
                <a16:creationId xmlns:a16="http://schemas.microsoft.com/office/drawing/2014/main" xmlns="" id="{F2993C9C-D0C4-3B3E-3229-0EFB9885D4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B2F13FF-DE01-DB74-D19E-7F1AE17840DD}"/>
              </a:ext>
            </a:extLst>
          </p:cNvPr>
          <p:cNvSpPr>
            <a:spLocks noGrp="1"/>
          </p:cNvSpPr>
          <p:nvPr>
            <p:ph type="sldNum" sz="quarter" idx="12"/>
          </p:nvPr>
        </p:nvSpPr>
        <p:spPr/>
        <p:txBody>
          <a:bodyPr/>
          <a:lstStyle/>
          <a:p>
            <a:fld id="{A669495D-7FF9-4946-9857-FC3A57CD9006}" type="slidenum">
              <a:rPr lang="en-US" smtClean="0"/>
              <a:pPr/>
              <a:t>‹#›</a:t>
            </a:fld>
            <a:endParaRPr lang="en-US"/>
          </a:p>
        </p:txBody>
      </p:sp>
    </p:spTree>
    <p:extLst>
      <p:ext uri="{BB962C8B-B14F-4D97-AF65-F5344CB8AC3E}">
        <p14:creationId xmlns:p14="http://schemas.microsoft.com/office/powerpoint/2010/main" xmlns="" val="27193379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6D198E-8B5A-1223-27BC-2EC54D38C9D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3F13105B-62D4-929D-7F8C-F07F689C29C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77C4C05-AF01-15DA-606F-CF6B72B2C589}"/>
              </a:ext>
            </a:extLst>
          </p:cNvPr>
          <p:cNvSpPr>
            <a:spLocks noGrp="1"/>
          </p:cNvSpPr>
          <p:nvPr>
            <p:ph type="dt" sz="half" idx="10"/>
          </p:nvPr>
        </p:nvSpPr>
        <p:spPr/>
        <p:txBody>
          <a:bodyPr/>
          <a:lstStyle/>
          <a:p>
            <a:fld id="{B763C052-766D-4C79-A19B-F8960DBF980F}" type="datetimeFigureOut">
              <a:rPr lang="en-US" smtClean="0"/>
              <a:pPr/>
              <a:t>7/24/2024</a:t>
            </a:fld>
            <a:endParaRPr lang="en-US"/>
          </a:p>
        </p:txBody>
      </p:sp>
      <p:sp>
        <p:nvSpPr>
          <p:cNvPr id="5" name="Footer Placeholder 4">
            <a:extLst>
              <a:ext uri="{FF2B5EF4-FFF2-40B4-BE49-F238E27FC236}">
                <a16:creationId xmlns:a16="http://schemas.microsoft.com/office/drawing/2014/main" xmlns="" id="{8775B1FD-E42B-5492-42C5-62D59E26F7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86FDBF0-47B1-5C96-07C7-ECC9D3AE723F}"/>
              </a:ext>
            </a:extLst>
          </p:cNvPr>
          <p:cNvSpPr>
            <a:spLocks noGrp="1"/>
          </p:cNvSpPr>
          <p:nvPr>
            <p:ph type="sldNum" sz="quarter" idx="12"/>
          </p:nvPr>
        </p:nvSpPr>
        <p:spPr/>
        <p:txBody>
          <a:bodyPr/>
          <a:lstStyle/>
          <a:p>
            <a:fld id="{A669495D-7FF9-4946-9857-FC3A57CD9006}" type="slidenum">
              <a:rPr lang="en-US" smtClean="0"/>
              <a:pPr/>
              <a:t>‹#›</a:t>
            </a:fld>
            <a:endParaRPr lang="en-US"/>
          </a:p>
        </p:txBody>
      </p:sp>
    </p:spTree>
    <p:extLst>
      <p:ext uri="{BB962C8B-B14F-4D97-AF65-F5344CB8AC3E}">
        <p14:creationId xmlns:p14="http://schemas.microsoft.com/office/powerpoint/2010/main" xmlns="" val="30308353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F9C16ED9-D1C0-2EAA-ED99-D30639B5B3EC}"/>
              </a:ext>
            </a:extLst>
          </p:cNvPr>
          <p:cNvSpPr>
            <a:spLocks noGrp="1"/>
          </p:cNvSpPr>
          <p:nvPr>
            <p:ph type="title" orient="vert"/>
          </p:nvPr>
        </p:nvSpPr>
        <p:spPr>
          <a:xfrm>
            <a:off x="7198042" y="413808"/>
            <a:ext cx="2168843" cy="658675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9461D846-EFAE-D838-DB84-66B71C09286C}"/>
              </a:ext>
            </a:extLst>
          </p:cNvPr>
          <p:cNvSpPr>
            <a:spLocks noGrp="1"/>
          </p:cNvSpPr>
          <p:nvPr>
            <p:ph type="body" orient="vert" idx="1"/>
          </p:nvPr>
        </p:nvSpPr>
        <p:spPr>
          <a:xfrm>
            <a:off x="691515" y="413808"/>
            <a:ext cx="6380798" cy="6586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68D8C6F-8835-78EC-7FE3-E23C040CE66E}"/>
              </a:ext>
            </a:extLst>
          </p:cNvPr>
          <p:cNvSpPr>
            <a:spLocks noGrp="1"/>
          </p:cNvSpPr>
          <p:nvPr>
            <p:ph type="dt" sz="half" idx="10"/>
          </p:nvPr>
        </p:nvSpPr>
        <p:spPr/>
        <p:txBody>
          <a:bodyPr/>
          <a:lstStyle/>
          <a:p>
            <a:fld id="{B763C052-766D-4C79-A19B-F8960DBF980F}" type="datetimeFigureOut">
              <a:rPr lang="en-US" smtClean="0"/>
              <a:pPr/>
              <a:t>7/24/2024</a:t>
            </a:fld>
            <a:endParaRPr lang="en-US"/>
          </a:p>
        </p:txBody>
      </p:sp>
      <p:sp>
        <p:nvSpPr>
          <p:cNvPr id="5" name="Footer Placeholder 4">
            <a:extLst>
              <a:ext uri="{FF2B5EF4-FFF2-40B4-BE49-F238E27FC236}">
                <a16:creationId xmlns:a16="http://schemas.microsoft.com/office/drawing/2014/main" xmlns="" id="{88FB77C9-3E78-E252-6FDF-CDC34B42FC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3F4C2C3-0664-932C-44DE-E785BD0AF4D1}"/>
              </a:ext>
            </a:extLst>
          </p:cNvPr>
          <p:cNvSpPr>
            <a:spLocks noGrp="1"/>
          </p:cNvSpPr>
          <p:nvPr>
            <p:ph type="sldNum" sz="quarter" idx="12"/>
          </p:nvPr>
        </p:nvSpPr>
        <p:spPr/>
        <p:txBody>
          <a:bodyPr/>
          <a:lstStyle/>
          <a:p>
            <a:fld id="{A669495D-7FF9-4946-9857-FC3A57CD9006}" type="slidenum">
              <a:rPr lang="en-US" smtClean="0"/>
              <a:pPr/>
              <a:t>‹#›</a:t>
            </a:fld>
            <a:endParaRPr lang="en-US"/>
          </a:p>
        </p:txBody>
      </p:sp>
    </p:spTree>
    <p:extLst>
      <p:ext uri="{BB962C8B-B14F-4D97-AF65-F5344CB8AC3E}">
        <p14:creationId xmlns:p14="http://schemas.microsoft.com/office/powerpoint/2010/main" xmlns="" val="2829527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1" i="0">
                <a:solidFill>
                  <a:schemeClr val="tx1"/>
                </a:solidFill>
                <a:latin typeface="Arial"/>
                <a:cs typeface="Arial"/>
              </a:defRPr>
            </a:lvl1pPr>
          </a:lstStyle>
          <a:p>
            <a:endParaRPr/>
          </a:p>
        </p:txBody>
      </p:sp>
      <p:sp>
        <p:nvSpPr>
          <p:cNvPr id="3" name="Holder 3"/>
          <p:cNvSpPr>
            <a:spLocks noGrp="1"/>
          </p:cNvSpPr>
          <p:nvPr>
            <p:ph sz="half" idx="2"/>
          </p:nvPr>
        </p:nvSpPr>
        <p:spPr>
          <a:xfrm>
            <a:off x="502920" y="1787652"/>
            <a:ext cx="4375404" cy="512978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180076" y="1787652"/>
            <a:ext cx="4375404" cy="512978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600" b="0" i="0">
                <a:solidFill>
                  <a:schemeClr val="tx1"/>
                </a:solidFill>
                <a:latin typeface="Arial"/>
                <a:cs typeface="Arial"/>
              </a:defRPr>
            </a:lvl1pPr>
          </a:lstStyle>
          <a:p>
            <a:pPr marL="12700">
              <a:lnSpc>
                <a:spcPct val="100000"/>
              </a:lnSpc>
              <a:spcBef>
                <a:spcPts val="110"/>
              </a:spcBef>
            </a:pPr>
            <a:r>
              <a:rPr dirty="0"/>
              <a:t>Version</a:t>
            </a:r>
            <a:r>
              <a:rPr spc="-5" dirty="0"/>
              <a:t> </a:t>
            </a:r>
            <a:r>
              <a:rPr dirty="0"/>
              <a:t>3.2024 © 2024 </a:t>
            </a:r>
            <a:r>
              <a:rPr spc="-10" dirty="0"/>
              <a:t>National</a:t>
            </a:r>
            <a:r>
              <a:rPr dirty="0"/>
              <a:t> </a:t>
            </a:r>
            <a:r>
              <a:rPr spc="-10" dirty="0"/>
              <a:t>Comprehensive</a:t>
            </a:r>
            <a:r>
              <a:rPr spc="-5" dirty="0"/>
              <a:t> </a:t>
            </a:r>
            <a:r>
              <a:rPr dirty="0"/>
              <a:t>Cancer</a:t>
            </a:r>
            <a:r>
              <a:rPr spc="5" dirty="0"/>
              <a:t> </a:t>
            </a:r>
            <a:r>
              <a:rPr dirty="0"/>
              <a:t>Network</a:t>
            </a:r>
            <a:r>
              <a:rPr sz="600" baseline="34722" dirty="0"/>
              <a:t>©</a:t>
            </a:r>
            <a:r>
              <a:rPr sz="600" spc="75" baseline="34722" dirty="0"/>
              <a:t> </a:t>
            </a:r>
            <a:r>
              <a:rPr sz="600" spc="-10" dirty="0"/>
              <a:t>(NCCN</a:t>
            </a:r>
            <a:r>
              <a:rPr sz="600" spc="-15" baseline="34722" dirty="0"/>
              <a:t>©</a:t>
            </a:r>
            <a:r>
              <a:rPr sz="600" spc="-10" dirty="0"/>
              <a:t>),</a:t>
            </a:r>
            <a:r>
              <a:rPr sz="600" dirty="0"/>
              <a:t> All rights </a:t>
            </a:r>
            <a:r>
              <a:rPr sz="600" spc="-10" dirty="0"/>
              <a:t>reserved.</a:t>
            </a:r>
            <a:r>
              <a:rPr sz="600" spc="-5" dirty="0"/>
              <a:t> </a:t>
            </a:r>
            <a:r>
              <a:rPr sz="600" dirty="0"/>
              <a:t>NCCN </a:t>
            </a:r>
            <a:r>
              <a:rPr sz="600" spc="-10" dirty="0"/>
              <a:t>Guidelines</a:t>
            </a:r>
            <a:r>
              <a:rPr sz="600" spc="-15" baseline="34722" dirty="0"/>
              <a:t>®</a:t>
            </a:r>
            <a:r>
              <a:rPr sz="600" spc="75" baseline="34722" dirty="0"/>
              <a:t> </a:t>
            </a:r>
            <a:r>
              <a:rPr sz="600" dirty="0"/>
              <a:t>and this </a:t>
            </a:r>
            <a:r>
              <a:rPr sz="600" spc="-10" dirty="0"/>
              <a:t>illustration</a:t>
            </a:r>
            <a:r>
              <a:rPr sz="600" spc="-15" dirty="0"/>
              <a:t> </a:t>
            </a:r>
            <a:r>
              <a:rPr sz="600" dirty="0"/>
              <a:t>may not be</a:t>
            </a:r>
            <a:r>
              <a:rPr sz="600" spc="-10" dirty="0"/>
              <a:t> reproduced </a:t>
            </a:r>
            <a:r>
              <a:rPr sz="600" dirty="0"/>
              <a:t>in any</a:t>
            </a:r>
            <a:r>
              <a:rPr sz="600" spc="-5" dirty="0"/>
              <a:t> </a:t>
            </a:r>
            <a:r>
              <a:rPr sz="600" dirty="0"/>
              <a:t>form</a:t>
            </a:r>
            <a:r>
              <a:rPr sz="600" spc="5" dirty="0"/>
              <a:t> </a:t>
            </a:r>
            <a:r>
              <a:rPr sz="600" spc="-10" dirty="0"/>
              <a:t>without</a:t>
            </a:r>
            <a:r>
              <a:rPr sz="600" dirty="0"/>
              <a:t> the</a:t>
            </a:r>
            <a:r>
              <a:rPr sz="600" spc="-25" dirty="0"/>
              <a:t> </a:t>
            </a:r>
            <a:r>
              <a:rPr sz="600" dirty="0"/>
              <a:t>express </a:t>
            </a:r>
            <a:r>
              <a:rPr sz="600" spc="-10" dirty="0"/>
              <a:t>written</a:t>
            </a:r>
            <a:r>
              <a:rPr sz="600" spc="-5" dirty="0"/>
              <a:t> </a:t>
            </a:r>
            <a:r>
              <a:rPr sz="600" spc="-10" dirty="0"/>
              <a:t>permission</a:t>
            </a:r>
            <a:r>
              <a:rPr sz="600" dirty="0"/>
              <a:t> of</a:t>
            </a:r>
            <a:r>
              <a:rPr sz="600" spc="-10" dirty="0"/>
              <a:t> NCCN.</a:t>
            </a:r>
            <a:endParaRPr sz="60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7/24/2024</a:t>
            </a:fld>
            <a:endParaRPr lang="en-US"/>
          </a:p>
        </p:txBody>
      </p:sp>
      <p:sp>
        <p:nvSpPr>
          <p:cNvPr id="7" name="Holder 7"/>
          <p:cNvSpPr>
            <a:spLocks noGrp="1"/>
          </p:cNvSpPr>
          <p:nvPr>
            <p:ph type="sldNum" sz="quarter" idx="7"/>
          </p:nvPr>
        </p:nvSpPr>
        <p:spPr/>
        <p:txBody>
          <a:bodyPr lIns="0" tIns="0" rIns="0" bIns="0"/>
          <a:lstStyle>
            <a:lvl1pPr>
              <a:defRPr sz="1100" b="1" i="0">
                <a:solidFill>
                  <a:schemeClr val="tx1"/>
                </a:solidFill>
                <a:latin typeface="Arial"/>
                <a:cs typeface="Arial"/>
              </a:defRPr>
            </a:lvl1pPr>
          </a:lstStyle>
          <a:p>
            <a:pPr marL="109855" marR="5080" indent="-97790">
              <a:lnSpc>
                <a:spcPts val="1200"/>
              </a:lnSpc>
              <a:spcBef>
                <a:spcPts val="135"/>
              </a:spcBef>
            </a:pPr>
            <a:r>
              <a:rPr dirty="0"/>
              <a:t>CSLL-</a:t>
            </a:r>
            <a:r>
              <a:rPr spc="-50" dirty="0"/>
              <a:t>B </a:t>
            </a:r>
            <a:fld id="{81D60167-4931-47E6-BA6A-407CBD079E47}" type="slidenum">
              <a:rPr dirty="0"/>
              <a:pPr marL="109855" marR="5080" indent="-97790">
                <a:lnSpc>
                  <a:spcPts val="1200"/>
                </a:lnSpc>
                <a:spcBef>
                  <a:spcPts val="135"/>
                </a:spcBef>
              </a:pPr>
              <a:t>‹#›</a:t>
            </a:fld>
            <a:r>
              <a:rPr spc="25" dirty="0"/>
              <a:t> </a:t>
            </a:r>
            <a:r>
              <a:rPr dirty="0"/>
              <a:t>OF</a:t>
            </a:r>
            <a:r>
              <a:rPr spc="25" dirty="0"/>
              <a:t> </a:t>
            </a:r>
            <a:r>
              <a:rPr spc="-50" dirty="0"/>
              <a:t>2</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1"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defRPr sz="600" b="0" i="0">
                <a:solidFill>
                  <a:schemeClr val="tx1"/>
                </a:solidFill>
                <a:latin typeface="Arial"/>
                <a:cs typeface="Arial"/>
              </a:defRPr>
            </a:lvl1pPr>
          </a:lstStyle>
          <a:p>
            <a:pPr marL="12700">
              <a:lnSpc>
                <a:spcPct val="100000"/>
              </a:lnSpc>
              <a:spcBef>
                <a:spcPts val="110"/>
              </a:spcBef>
            </a:pPr>
            <a:r>
              <a:rPr dirty="0"/>
              <a:t>Version</a:t>
            </a:r>
            <a:r>
              <a:rPr spc="-5" dirty="0"/>
              <a:t> </a:t>
            </a:r>
            <a:r>
              <a:rPr dirty="0"/>
              <a:t>3.2024 © 2024 </a:t>
            </a:r>
            <a:r>
              <a:rPr spc="-10" dirty="0"/>
              <a:t>National</a:t>
            </a:r>
            <a:r>
              <a:rPr dirty="0"/>
              <a:t> </a:t>
            </a:r>
            <a:r>
              <a:rPr spc="-10" dirty="0"/>
              <a:t>Comprehensive</a:t>
            </a:r>
            <a:r>
              <a:rPr spc="-5" dirty="0"/>
              <a:t> </a:t>
            </a:r>
            <a:r>
              <a:rPr dirty="0"/>
              <a:t>Cancer</a:t>
            </a:r>
            <a:r>
              <a:rPr spc="5" dirty="0"/>
              <a:t> </a:t>
            </a:r>
            <a:r>
              <a:rPr dirty="0"/>
              <a:t>Network</a:t>
            </a:r>
            <a:r>
              <a:rPr sz="600" baseline="34722" dirty="0"/>
              <a:t>©</a:t>
            </a:r>
            <a:r>
              <a:rPr sz="600" spc="75" baseline="34722" dirty="0"/>
              <a:t> </a:t>
            </a:r>
            <a:r>
              <a:rPr sz="600" spc="-10" dirty="0"/>
              <a:t>(NCCN</a:t>
            </a:r>
            <a:r>
              <a:rPr sz="600" spc="-15" baseline="34722" dirty="0"/>
              <a:t>©</a:t>
            </a:r>
            <a:r>
              <a:rPr sz="600" spc="-10" dirty="0"/>
              <a:t>),</a:t>
            </a:r>
            <a:r>
              <a:rPr sz="600" dirty="0"/>
              <a:t> All rights </a:t>
            </a:r>
            <a:r>
              <a:rPr sz="600" spc="-10" dirty="0"/>
              <a:t>reserved.</a:t>
            </a:r>
            <a:r>
              <a:rPr sz="600" spc="-5" dirty="0"/>
              <a:t> </a:t>
            </a:r>
            <a:r>
              <a:rPr sz="600" dirty="0"/>
              <a:t>NCCN </a:t>
            </a:r>
            <a:r>
              <a:rPr sz="600" spc="-10" dirty="0"/>
              <a:t>Guidelines</a:t>
            </a:r>
            <a:r>
              <a:rPr sz="600" spc="-15" baseline="34722" dirty="0"/>
              <a:t>®</a:t>
            </a:r>
            <a:r>
              <a:rPr sz="600" spc="75" baseline="34722" dirty="0"/>
              <a:t> </a:t>
            </a:r>
            <a:r>
              <a:rPr sz="600" dirty="0"/>
              <a:t>and this </a:t>
            </a:r>
            <a:r>
              <a:rPr sz="600" spc="-10" dirty="0"/>
              <a:t>illustration</a:t>
            </a:r>
            <a:r>
              <a:rPr sz="600" spc="-15" dirty="0"/>
              <a:t> </a:t>
            </a:r>
            <a:r>
              <a:rPr sz="600" dirty="0"/>
              <a:t>may not be</a:t>
            </a:r>
            <a:r>
              <a:rPr sz="600" spc="-10" dirty="0"/>
              <a:t> reproduced </a:t>
            </a:r>
            <a:r>
              <a:rPr sz="600" dirty="0"/>
              <a:t>in any</a:t>
            </a:r>
            <a:r>
              <a:rPr sz="600" spc="-5" dirty="0"/>
              <a:t> </a:t>
            </a:r>
            <a:r>
              <a:rPr sz="600" dirty="0"/>
              <a:t>form</a:t>
            </a:r>
            <a:r>
              <a:rPr sz="600" spc="5" dirty="0"/>
              <a:t> </a:t>
            </a:r>
            <a:r>
              <a:rPr sz="600" spc="-10" dirty="0"/>
              <a:t>without</a:t>
            </a:r>
            <a:r>
              <a:rPr sz="600" dirty="0"/>
              <a:t> the</a:t>
            </a:r>
            <a:r>
              <a:rPr sz="600" spc="-25" dirty="0"/>
              <a:t> </a:t>
            </a:r>
            <a:r>
              <a:rPr sz="600" dirty="0"/>
              <a:t>express </a:t>
            </a:r>
            <a:r>
              <a:rPr sz="600" spc="-10" dirty="0"/>
              <a:t>written</a:t>
            </a:r>
            <a:r>
              <a:rPr sz="600" spc="-5" dirty="0"/>
              <a:t> </a:t>
            </a:r>
            <a:r>
              <a:rPr sz="600" spc="-10" dirty="0"/>
              <a:t>permission</a:t>
            </a:r>
            <a:r>
              <a:rPr sz="600" dirty="0"/>
              <a:t> of</a:t>
            </a:r>
            <a:r>
              <a:rPr sz="600" spc="-10" dirty="0"/>
              <a:t> NCCN.</a:t>
            </a:r>
            <a:endParaRPr sz="60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7/24/2024</a:t>
            </a:fld>
            <a:endParaRPr lang="en-US"/>
          </a:p>
        </p:txBody>
      </p:sp>
      <p:sp>
        <p:nvSpPr>
          <p:cNvPr id="5" name="Holder 5"/>
          <p:cNvSpPr>
            <a:spLocks noGrp="1"/>
          </p:cNvSpPr>
          <p:nvPr>
            <p:ph type="sldNum" sz="quarter" idx="7"/>
          </p:nvPr>
        </p:nvSpPr>
        <p:spPr/>
        <p:txBody>
          <a:bodyPr lIns="0" tIns="0" rIns="0" bIns="0"/>
          <a:lstStyle>
            <a:lvl1pPr>
              <a:defRPr sz="1100" b="1" i="0">
                <a:solidFill>
                  <a:schemeClr val="tx1"/>
                </a:solidFill>
                <a:latin typeface="Arial"/>
                <a:cs typeface="Arial"/>
              </a:defRPr>
            </a:lvl1pPr>
          </a:lstStyle>
          <a:p>
            <a:pPr marL="109855" marR="5080" indent="-97790">
              <a:lnSpc>
                <a:spcPts val="1200"/>
              </a:lnSpc>
              <a:spcBef>
                <a:spcPts val="135"/>
              </a:spcBef>
            </a:pPr>
            <a:r>
              <a:rPr dirty="0"/>
              <a:t>CSLL-</a:t>
            </a:r>
            <a:r>
              <a:rPr spc="-50" dirty="0"/>
              <a:t>B </a:t>
            </a:r>
            <a:fld id="{81D60167-4931-47E6-BA6A-407CBD079E47}" type="slidenum">
              <a:rPr dirty="0"/>
              <a:pPr marL="109855" marR="5080" indent="-97790">
                <a:lnSpc>
                  <a:spcPts val="1200"/>
                </a:lnSpc>
                <a:spcBef>
                  <a:spcPts val="135"/>
                </a:spcBef>
              </a:pPr>
              <a:t>‹#›</a:t>
            </a:fld>
            <a:r>
              <a:rPr spc="25" dirty="0"/>
              <a:t> </a:t>
            </a:r>
            <a:r>
              <a:rPr dirty="0"/>
              <a:t>OF</a:t>
            </a:r>
            <a:r>
              <a:rPr spc="25" dirty="0"/>
              <a:t> </a:t>
            </a:r>
            <a:r>
              <a:rPr spc="-50" dirty="0"/>
              <a:t>2</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600" b="0" i="0">
                <a:solidFill>
                  <a:schemeClr val="tx1"/>
                </a:solidFill>
                <a:latin typeface="Arial"/>
                <a:cs typeface="Arial"/>
              </a:defRPr>
            </a:lvl1pPr>
          </a:lstStyle>
          <a:p>
            <a:pPr marL="12700">
              <a:lnSpc>
                <a:spcPct val="100000"/>
              </a:lnSpc>
              <a:spcBef>
                <a:spcPts val="110"/>
              </a:spcBef>
            </a:pPr>
            <a:r>
              <a:rPr dirty="0"/>
              <a:t>Version</a:t>
            </a:r>
            <a:r>
              <a:rPr spc="-5" dirty="0"/>
              <a:t> </a:t>
            </a:r>
            <a:r>
              <a:rPr dirty="0"/>
              <a:t>3.2024 © 2024 </a:t>
            </a:r>
            <a:r>
              <a:rPr spc="-10" dirty="0"/>
              <a:t>National</a:t>
            </a:r>
            <a:r>
              <a:rPr dirty="0"/>
              <a:t> </a:t>
            </a:r>
            <a:r>
              <a:rPr spc="-10" dirty="0"/>
              <a:t>Comprehensive</a:t>
            </a:r>
            <a:r>
              <a:rPr spc="-5" dirty="0"/>
              <a:t> </a:t>
            </a:r>
            <a:r>
              <a:rPr dirty="0"/>
              <a:t>Cancer</a:t>
            </a:r>
            <a:r>
              <a:rPr spc="5" dirty="0"/>
              <a:t> </a:t>
            </a:r>
            <a:r>
              <a:rPr dirty="0"/>
              <a:t>Network</a:t>
            </a:r>
            <a:r>
              <a:rPr sz="600" baseline="34722" dirty="0"/>
              <a:t>©</a:t>
            </a:r>
            <a:r>
              <a:rPr sz="600" spc="75" baseline="34722" dirty="0"/>
              <a:t> </a:t>
            </a:r>
            <a:r>
              <a:rPr sz="600" spc="-10" dirty="0"/>
              <a:t>(NCCN</a:t>
            </a:r>
            <a:r>
              <a:rPr sz="600" spc="-15" baseline="34722" dirty="0"/>
              <a:t>©</a:t>
            </a:r>
            <a:r>
              <a:rPr sz="600" spc="-10" dirty="0"/>
              <a:t>),</a:t>
            </a:r>
            <a:r>
              <a:rPr sz="600" dirty="0"/>
              <a:t> All rights </a:t>
            </a:r>
            <a:r>
              <a:rPr sz="600" spc="-10" dirty="0"/>
              <a:t>reserved.</a:t>
            </a:r>
            <a:r>
              <a:rPr sz="600" spc="-5" dirty="0"/>
              <a:t> </a:t>
            </a:r>
            <a:r>
              <a:rPr sz="600" dirty="0"/>
              <a:t>NCCN </a:t>
            </a:r>
            <a:r>
              <a:rPr sz="600" spc="-10" dirty="0"/>
              <a:t>Guidelines</a:t>
            </a:r>
            <a:r>
              <a:rPr sz="600" spc="-15" baseline="34722" dirty="0"/>
              <a:t>®</a:t>
            </a:r>
            <a:r>
              <a:rPr sz="600" spc="75" baseline="34722" dirty="0"/>
              <a:t> </a:t>
            </a:r>
            <a:r>
              <a:rPr sz="600" dirty="0"/>
              <a:t>and this </a:t>
            </a:r>
            <a:r>
              <a:rPr sz="600" spc="-10" dirty="0"/>
              <a:t>illustration</a:t>
            </a:r>
            <a:r>
              <a:rPr sz="600" spc="-15" dirty="0"/>
              <a:t> </a:t>
            </a:r>
            <a:r>
              <a:rPr sz="600" dirty="0"/>
              <a:t>may not be</a:t>
            </a:r>
            <a:r>
              <a:rPr sz="600" spc="-10" dirty="0"/>
              <a:t> reproduced </a:t>
            </a:r>
            <a:r>
              <a:rPr sz="600" dirty="0"/>
              <a:t>in any</a:t>
            </a:r>
            <a:r>
              <a:rPr sz="600" spc="-5" dirty="0"/>
              <a:t> </a:t>
            </a:r>
            <a:r>
              <a:rPr sz="600" dirty="0"/>
              <a:t>form</a:t>
            </a:r>
            <a:r>
              <a:rPr sz="600" spc="5" dirty="0"/>
              <a:t> </a:t>
            </a:r>
            <a:r>
              <a:rPr sz="600" spc="-10" dirty="0"/>
              <a:t>without</a:t>
            </a:r>
            <a:r>
              <a:rPr sz="600" dirty="0"/>
              <a:t> the</a:t>
            </a:r>
            <a:r>
              <a:rPr sz="600" spc="-25" dirty="0"/>
              <a:t> </a:t>
            </a:r>
            <a:r>
              <a:rPr sz="600" dirty="0"/>
              <a:t>express </a:t>
            </a:r>
            <a:r>
              <a:rPr sz="600" spc="-10" dirty="0"/>
              <a:t>written</a:t>
            </a:r>
            <a:r>
              <a:rPr sz="600" spc="-5" dirty="0"/>
              <a:t> </a:t>
            </a:r>
            <a:r>
              <a:rPr sz="600" spc="-10" dirty="0"/>
              <a:t>permission</a:t>
            </a:r>
            <a:r>
              <a:rPr sz="600" dirty="0"/>
              <a:t> of</a:t>
            </a:r>
            <a:r>
              <a:rPr sz="600" spc="-10" dirty="0"/>
              <a:t> NCCN.</a:t>
            </a:r>
            <a:endParaRPr sz="60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7/24/2024</a:t>
            </a:fld>
            <a:endParaRPr lang="en-US"/>
          </a:p>
        </p:txBody>
      </p:sp>
      <p:sp>
        <p:nvSpPr>
          <p:cNvPr id="4" name="Holder 4"/>
          <p:cNvSpPr>
            <a:spLocks noGrp="1"/>
          </p:cNvSpPr>
          <p:nvPr>
            <p:ph type="sldNum" sz="quarter" idx="7"/>
          </p:nvPr>
        </p:nvSpPr>
        <p:spPr/>
        <p:txBody>
          <a:bodyPr lIns="0" tIns="0" rIns="0" bIns="0"/>
          <a:lstStyle>
            <a:lvl1pPr>
              <a:defRPr sz="1100" b="1" i="0">
                <a:solidFill>
                  <a:schemeClr val="tx1"/>
                </a:solidFill>
                <a:latin typeface="Arial"/>
                <a:cs typeface="Arial"/>
              </a:defRPr>
            </a:lvl1pPr>
          </a:lstStyle>
          <a:p>
            <a:pPr marL="109855" marR="5080" indent="-97790">
              <a:lnSpc>
                <a:spcPts val="1200"/>
              </a:lnSpc>
              <a:spcBef>
                <a:spcPts val="135"/>
              </a:spcBef>
            </a:pPr>
            <a:r>
              <a:rPr dirty="0"/>
              <a:t>CSLL-</a:t>
            </a:r>
            <a:r>
              <a:rPr spc="-50" dirty="0"/>
              <a:t>B </a:t>
            </a:r>
            <a:fld id="{81D60167-4931-47E6-BA6A-407CBD079E47}" type="slidenum">
              <a:rPr dirty="0"/>
              <a:pPr marL="109855" marR="5080" indent="-97790">
                <a:lnSpc>
                  <a:spcPts val="1200"/>
                </a:lnSpc>
                <a:spcBef>
                  <a:spcPts val="135"/>
                </a:spcBef>
              </a:pPr>
              <a:t>‹#›</a:t>
            </a:fld>
            <a:r>
              <a:rPr spc="25" dirty="0"/>
              <a:t> </a:t>
            </a:r>
            <a:r>
              <a:rPr dirty="0"/>
              <a:t>OF</a:t>
            </a:r>
            <a:r>
              <a:rPr spc="25" dirty="0"/>
              <a:t> </a:t>
            </a:r>
            <a:r>
              <a:rPr spc="-50" dirty="0"/>
              <a:t>2</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Footer Placeholder 3">
            <a:extLst>
              <a:ext uri="{FF2B5EF4-FFF2-40B4-BE49-F238E27FC236}">
                <a16:creationId xmlns:a16="http://schemas.microsoft.com/office/drawing/2014/main" xmlns="" id="{7304C35F-002C-7070-80A3-C36BDE4B04CF}"/>
              </a:ext>
            </a:extLst>
          </p:cNvPr>
          <p:cNvSpPr>
            <a:spLocks noGrp="1" noChangeArrowheads="1"/>
          </p:cNvSpPr>
          <p:nvPr>
            <p:ph type="ftr" sz="quarter" idx="10"/>
          </p:nvPr>
        </p:nvSpPr>
        <p:spPr>
          <a:xfrm>
            <a:off x="0" y="7344199"/>
            <a:ext cx="10058400" cy="428202"/>
          </a:xfrm>
        </p:spPr>
        <p:txBody>
          <a:bodyPr/>
          <a:lstStyle>
            <a:lvl1pPr eaLnBrk="0" hangingPunct="0">
              <a:defRPr sz="1100"/>
            </a:lvl1pPr>
          </a:lstStyle>
          <a:p>
            <a:endParaRPr lang="en-US" altLang="en-US"/>
          </a:p>
        </p:txBody>
      </p:sp>
    </p:spTree>
    <p:extLst>
      <p:ext uri="{BB962C8B-B14F-4D97-AF65-F5344CB8AC3E}">
        <p14:creationId xmlns:p14="http://schemas.microsoft.com/office/powerpoint/2010/main" xmlns="" val="109473869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11"/>
          <p:cNvSpPr>
            <a:spLocks noChangeArrowheads="1"/>
          </p:cNvSpPr>
          <p:nvPr/>
        </p:nvSpPr>
        <p:spPr bwMode="auto">
          <a:xfrm>
            <a:off x="1" y="3722477"/>
            <a:ext cx="5663089" cy="1306195"/>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5122" name="Rectangle 2"/>
          <p:cNvSpPr>
            <a:spLocks noGrp="1" noChangeArrowheads="1"/>
          </p:cNvSpPr>
          <p:nvPr>
            <p:ph type="ctrTitle"/>
          </p:nvPr>
        </p:nvSpPr>
        <p:spPr>
          <a:xfrm>
            <a:off x="118745" y="3400426"/>
            <a:ext cx="6653213" cy="1257618"/>
          </a:xfrm>
        </p:spPr>
        <p:txBody>
          <a:bodyPr/>
          <a:lstStyle>
            <a:lvl1pPr>
              <a:defRPr sz="3520" b="1">
                <a:solidFill>
                  <a:schemeClr val="bg1"/>
                </a:solidFill>
              </a:defRPr>
            </a:lvl1pPr>
          </a:lstStyle>
          <a:p>
            <a:pPr lvl="0"/>
            <a:r>
              <a:rPr lang="en-US" noProof="0"/>
              <a:t>Click to edit Master title style</a:t>
            </a:r>
            <a:endParaRPr lang="ru-RU" noProof="0"/>
          </a:p>
        </p:txBody>
      </p:sp>
      <p:sp>
        <p:nvSpPr>
          <p:cNvPr id="5123" name="Rectangle 3"/>
          <p:cNvSpPr>
            <a:spLocks noGrp="1" noChangeArrowheads="1"/>
          </p:cNvSpPr>
          <p:nvPr>
            <p:ph type="subTitle" idx="1"/>
          </p:nvPr>
        </p:nvSpPr>
        <p:spPr>
          <a:xfrm>
            <a:off x="118745" y="4375574"/>
            <a:ext cx="6653213" cy="789835"/>
          </a:xfrm>
        </p:spPr>
        <p:txBody>
          <a:bodyPr/>
          <a:lstStyle>
            <a:lvl1pPr marL="0" indent="0">
              <a:buFontTx/>
              <a:buNone/>
              <a:defRPr sz="2640" b="1">
                <a:solidFill>
                  <a:schemeClr val="bg1"/>
                </a:solidFill>
              </a:defRPr>
            </a:lvl1pPr>
          </a:lstStyle>
          <a:p>
            <a:pPr lvl="0"/>
            <a:r>
              <a:rPr lang="en-US" noProof="0"/>
              <a:t>Click to edit Master subtitle style</a:t>
            </a:r>
            <a:endParaRPr lang="ru-RU" noProof="0"/>
          </a:p>
        </p:txBody>
      </p:sp>
      <p:sp>
        <p:nvSpPr>
          <p:cNvPr id="5" name="Rectangle 4">
            <a:extLst>
              <a:ext uri="{FF2B5EF4-FFF2-40B4-BE49-F238E27FC236}">
                <a16:creationId xmlns:a16="http://schemas.microsoft.com/office/drawing/2014/main" xmlns="" id="{9D85C82C-3081-C7A9-7E93-47EB4AF55386}"/>
              </a:ext>
            </a:extLst>
          </p:cNvPr>
          <p:cNvSpPr/>
          <p:nvPr userDrawn="1"/>
        </p:nvSpPr>
        <p:spPr>
          <a:xfrm>
            <a:off x="1676400" y="2849881"/>
            <a:ext cx="6454140" cy="2315528"/>
          </a:xfrm>
          <a:prstGeom prst="rect">
            <a:avLst/>
          </a:prstGeom>
          <a:blipFill dpi="0" rotWithShape="1">
            <a:blip r:embed="rId3" cstate="print">
              <a:alphaModFix amt="15000"/>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604681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0F60D803-17F5-7A98-A075-46E5889762F8}"/>
              </a:ext>
            </a:extLst>
          </p:cNvPr>
          <p:cNvSpPr/>
          <p:nvPr userDrawn="1"/>
        </p:nvSpPr>
        <p:spPr>
          <a:xfrm>
            <a:off x="1718310" y="3108960"/>
            <a:ext cx="6621780" cy="2245360"/>
          </a:xfrm>
          <a:prstGeom prst="rect">
            <a:avLst/>
          </a:prstGeom>
          <a:blipFill dpi="0" rotWithShape="1">
            <a:blip r:embed="rId2" cstate="print">
              <a:alphaModFix amt="2000"/>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1312601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4544" y="4994487"/>
            <a:ext cx="8549640" cy="1543685"/>
          </a:xfrm>
        </p:spPr>
        <p:txBody>
          <a:bodyPr anchor="t"/>
          <a:lstStyle>
            <a:lvl1pPr algn="l">
              <a:defRPr sz="4400" b="1" cap="all"/>
            </a:lvl1pPr>
          </a:lstStyle>
          <a:p>
            <a:r>
              <a:rPr lang="en-US"/>
              <a:t>Click to edit Master title style</a:t>
            </a:r>
            <a:endParaRPr lang="ru-RU"/>
          </a:p>
        </p:txBody>
      </p:sp>
      <p:sp>
        <p:nvSpPr>
          <p:cNvPr id="3" name="Текст 2"/>
          <p:cNvSpPr>
            <a:spLocks noGrp="1"/>
          </p:cNvSpPr>
          <p:nvPr>
            <p:ph type="body" idx="1"/>
          </p:nvPr>
        </p:nvSpPr>
        <p:spPr>
          <a:xfrm>
            <a:off x="794544" y="3294275"/>
            <a:ext cx="8549640" cy="1700212"/>
          </a:xfrm>
        </p:spPr>
        <p:txBody>
          <a:bodyPr anchor="b"/>
          <a:lstStyle>
            <a:lvl1pPr marL="0" indent="0">
              <a:buNone/>
              <a:defRPr sz="2200"/>
            </a:lvl1pPr>
            <a:lvl2pPr marL="502920" indent="0">
              <a:buNone/>
              <a:defRPr sz="1980"/>
            </a:lvl2pPr>
            <a:lvl3pPr marL="1005840" indent="0">
              <a:buNone/>
              <a:defRPr sz="1760"/>
            </a:lvl3pPr>
            <a:lvl4pPr marL="1508760" indent="0">
              <a:buNone/>
              <a:defRPr sz="1540"/>
            </a:lvl4pPr>
            <a:lvl5pPr marL="2011680" indent="0">
              <a:buNone/>
              <a:defRPr sz="1540"/>
            </a:lvl5pPr>
            <a:lvl6pPr marL="2514600" indent="0">
              <a:buNone/>
              <a:defRPr sz="1540"/>
            </a:lvl6pPr>
            <a:lvl7pPr marL="3017520" indent="0">
              <a:buNone/>
              <a:defRPr sz="1540"/>
            </a:lvl7pPr>
            <a:lvl8pPr marL="3520440" indent="0">
              <a:buNone/>
              <a:defRPr sz="1540"/>
            </a:lvl8pPr>
            <a:lvl9pPr marL="4023360" indent="0">
              <a:buNone/>
              <a:defRPr sz="1540"/>
            </a:lvl9pPr>
          </a:lstStyle>
          <a:p>
            <a:pPr lvl="0"/>
            <a:r>
              <a:rPr lang="en-US"/>
              <a:t>Click to edit Master text styles</a:t>
            </a:r>
          </a:p>
        </p:txBody>
      </p:sp>
    </p:spTree>
    <p:extLst>
      <p:ext uri="{BB962C8B-B14F-4D97-AF65-F5344CB8AC3E}">
        <p14:creationId xmlns:p14="http://schemas.microsoft.com/office/powerpoint/2010/main" xmlns="" val="20790066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1.jpe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285750" y="1005839"/>
            <a:ext cx="9464040" cy="0"/>
          </a:xfrm>
          <a:custGeom>
            <a:avLst/>
            <a:gdLst/>
            <a:ahLst/>
            <a:cxnLst/>
            <a:rect l="l" t="t" r="r" b="b"/>
            <a:pathLst>
              <a:path w="9464040">
                <a:moveTo>
                  <a:pt x="0" y="0"/>
                </a:moveTo>
                <a:lnTo>
                  <a:pt x="9464040" y="0"/>
                </a:lnTo>
              </a:path>
            </a:pathLst>
          </a:custGeom>
          <a:ln w="22225">
            <a:solidFill>
              <a:srgbClr val="005B99"/>
            </a:solidFill>
          </a:ln>
        </p:spPr>
        <p:txBody>
          <a:bodyPr wrap="square" lIns="0" tIns="0" rIns="0" bIns="0" rtlCol="0"/>
          <a:lstStyle/>
          <a:p>
            <a:endParaRPr/>
          </a:p>
        </p:txBody>
      </p:sp>
      <p:sp>
        <p:nvSpPr>
          <p:cNvPr id="2" name="Holder 2"/>
          <p:cNvSpPr>
            <a:spLocks noGrp="1"/>
          </p:cNvSpPr>
          <p:nvPr>
            <p:ph type="title"/>
          </p:nvPr>
        </p:nvSpPr>
        <p:spPr>
          <a:xfrm>
            <a:off x="2379979" y="273811"/>
            <a:ext cx="6979920" cy="561975"/>
          </a:xfrm>
          <a:prstGeom prst="rect">
            <a:avLst/>
          </a:prstGeom>
        </p:spPr>
        <p:txBody>
          <a:bodyPr wrap="square" lIns="0" tIns="0" rIns="0" bIns="0">
            <a:spAutoFit/>
          </a:bodyPr>
          <a:lstStyle>
            <a:lvl1pPr>
              <a:defRPr sz="1800" b="1" i="0">
                <a:solidFill>
                  <a:schemeClr val="tx1"/>
                </a:solidFill>
                <a:latin typeface="Arial"/>
                <a:cs typeface="Arial"/>
              </a:defRPr>
            </a:lvl1pPr>
          </a:lstStyle>
          <a:p>
            <a:endParaRPr/>
          </a:p>
        </p:txBody>
      </p:sp>
      <p:sp>
        <p:nvSpPr>
          <p:cNvPr id="3" name="Holder 3"/>
          <p:cNvSpPr>
            <a:spLocks noGrp="1"/>
          </p:cNvSpPr>
          <p:nvPr>
            <p:ph type="body" idx="1"/>
          </p:nvPr>
        </p:nvSpPr>
        <p:spPr>
          <a:xfrm>
            <a:off x="731519" y="1458461"/>
            <a:ext cx="8595995" cy="4656454"/>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286004" y="7453568"/>
            <a:ext cx="7444740" cy="119379"/>
          </a:xfrm>
          <a:prstGeom prst="rect">
            <a:avLst/>
          </a:prstGeom>
        </p:spPr>
        <p:txBody>
          <a:bodyPr wrap="square" lIns="0" tIns="0" rIns="0" bIns="0">
            <a:spAutoFit/>
          </a:bodyPr>
          <a:lstStyle>
            <a:lvl1pPr>
              <a:defRPr sz="600" b="0" i="0">
                <a:solidFill>
                  <a:schemeClr val="tx1"/>
                </a:solidFill>
                <a:latin typeface="Arial"/>
                <a:cs typeface="Arial"/>
              </a:defRPr>
            </a:lvl1pPr>
          </a:lstStyle>
          <a:p>
            <a:pPr marL="12700">
              <a:lnSpc>
                <a:spcPct val="100000"/>
              </a:lnSpc>
              <a:spcBef>
                <a:spcPts val="110"/>
              </a:spcBef>
            </a:pPr>
            <a:r>
              <a:rPr dirty="0"/>
              <a:t>Version</a:t>
            </a:r>
            <a:r>
              <a:rPr spc="-5" dirty="0"/>
              <a:t> </a:t>
            </a:r>
            <a:r>
              <a:rPr dirty="0"/>
              <a:t>3.2024 © 2024 </a:t>
            </a:r>
            <a:r>
              <a:rPr spc="-10" dirty="0"/>
              <a:t>National</a:t>
            </a:r>
            <a:r>
              <a:rPr dirty="0"/>
              <a:t> </a:t>
            </a:r>
            <a:r>
              <a:rPr spc="-10" dirty="0"/>
              <a:t>Comprehensive</a:t>
            </a:r>
            <a:r>
              <a:rPr spc="-5" dirty="0"/>
              <a:t> </a:t>
            </a:r>
            <a:r>
              <a:rPr dirty="0"/>
              <a:t>Cancer</a:t>
            </a:r>
            <a:r>
              <a:rPr spc="5" dirty="0"/>
              <a:t> </a:t>
            </a:r>
            <a:r>
              <a:rPr dirty="0"/>
              <a:t>Network</a:t>
            </a:r>
            <a:r>
              <a:rPr sz="600" baseline="34722" dirty="0"/>
              <a:t>©</a:t>
            </a:r>
            <a:r>
              <a:rPr sz="600" spc="75" baseline="34722" dirty="0"/>
              <a:t> </a:t>
            </a:r>
            <a:r>
              <a:rPr sz="600" spc="-10" dirty="0"/>
              <a:t>(NCCN</a:t>
            </a:r>
            <a:r>
              <a:rPr sz="600" spc="-15" baseline="34722" dirty="0"/>
              <a:t>©</a:t>
            </a:r>
            <a:r>
              <a:rPr sz="600" spc="-10" dirty="0"/>
              <a:t>),</a:t>
            </a:r>
            <a:r>
              <a:rPr sz="600" dirty="0"/>
              <a:t> All rights </a:t>
            </a:r>
            <a:r>
              <a:rPr sz="600" spc="-10" dirty="0"/>
              <a:t>reserved.</a:t>
            </a:r>
            <a:r>
              <a:rPr sz="600" spc="-5" dirty="0"/>
              <a:t> </a:t>
            </a:r>
            <a:r>
              <a:rPr sz="600" dirty="0"/>
              <a:t>NCCN </a:t>
            </a:r>
            <a:r>
              <a:rPr sz="600" spc="-10" dirty="0"/>
              <a:t>Guidelines</a:t>
            </a:r>
            <a:r>
              <a:rPr sz="600" spc="-15" baseline="34722" dirty="0"/>
              <a:t>®</a:t>
            </a:r>
            <a:r>
              <a:rPr sz="600" spc="75" baseline="34722" dirty="0"/>
              <a:t> </a:t>
            </a:r>
            <a:r>
              <a:rPr sz="600" dirty="0"/>
              <a:t>and this </a:t>
            </a:r>
            <a:r>
              <a:rPr sz="600" spc="-10" dirty="0"/>
              <a:t>illustration</a:t>
            </a:r>
            <a:r>
              <a:rPr sz="600" spc="-15" dirty="0"/>
              <a:t> </a:t>
            </a:r>
            <a:r>
              <a:rPr sz="600" dirty="0"/>
              <a:t>may not be</a:t>
            </a:r>
            <a:r>
              <a:rPr sz="600" spc="-10" dirty="0"/>
              <a:t> reproduced </a:t>
            </a:r>
            <a:r>
              <a:rPr sz="600" dirty="0"/>
              <a:t>in any</a:t>
            </a:r>
            <a:r>
              <a:rPr sz="600" spc="-5" dirty="0"/>
              <a:t> </a:t>
            </a:r>
            <a:r>
              <a:rPr sz="600" dirty="0"/>
              <a:t>form</a:t>
            </a:r>
            <a:r>
              <a:rPr sz="600" spc="5" dirty="0"/>
              <a:t> </a:t>
            </a:r>
            <a:r>
              <a:rPr sz="600" spc="-10" dirty="0"/>
              <a:t>without</a:t>
            </a:r>
            <a:r>
              <a:rPr sz="600" dirty="0"/>
              <a:t> the</a:t>
            </a:r>
            <a:r>
              <a:rPr sz="600" spc="-25" dirty="0"/>
              <a:t> </a:t>
            </a:r>
            <a:r>
              <a:rPr sz="600" dirty="0"/>
              <a:t>express </a:t>
            </a:r>
            <a:r>
              <a:rPr sz="600" spc="-10" dirty="0"/>
              <a:t>written</a:t>
            </a:r>
            <a:r>
              <a:rPr sz="600" spc="-5" dirty="0"/>
              <a:t> </a:t>
            </a:r>
            <a:r>
              <a:rPr sz="600" spc="-10" dirty="0"/>
              <a:t>permission</a:t>
            </a:r>
            <a:r>
              <a:rPr sz="600" dirty="0"/>
              <a:t> of</a:t>
            </a:r>
            <a:r>
              <a:rPr sz="600" spc="-10" dirty="0"/>
              <a:t> NCCN.</a:t>
            </a:r>
            <a:endParaRPr sz="600"/>
          </a:p>
        </p:txBody>
      </p:sp>
      <p:sp>
        <p:nvSpPr>
          <p:cNvPr id="5" name="Holder 5"/>
          <p:cNvSpPr>
            <a:spLocks noGrp="1"/>
          </p:cNvSpPr>
          <p:nvPr>
            <p:ph type="dt" sz="half" idx="6"/>
          </p:nvPr>
        </p:nvSpPr>
        <p:spPr>
          <a:xfrm>
            <a:off x="502920" y="7228332"/>
            <a:ext cx="2313432" cy="38862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7/24/2024</a:t>
            </a:fld>
            <a:endParaRPr lang="en-US"/>
          </a:p>
        </p:txBody>
      </p:sp>
      <p:sp>
        <p:nvSpPr>
          <p:cNvPr id="6" name="Holder 6"/>
          <p:cNvSpPr>
            <a:spLocks noGrp="1"/>
          </p:cNvSpPr>
          <p:nvPr>
            <p:ph type="sldNum" sz="quarter" idx="7"/>
          </p:nvPr>
        </p:nvSpPr>
        <p:spPr>
          <a:xfrm>
            <a:off x="9212427" y="7181812"/>
            <a:ext cx="562905" cy="348217"/>
          </a:xfrm>
          <a:prstGeom prst="rect">
            <a:avLst/>
          </a:prstGeom>
        </p:spPr>
        <p:txBody>
          <a:bodyPr wrap="square" lIns="0" tIns="0" rIns="0" bIns="0">
            <a:spAutoFit/>
          </a:bodyPr>
          <a:lstStyle>
            <a:lvl1pPr>
              <a:defRPr sz="1100" b="1" i="0">
                <a:solidFill>
                  <a:schemeClr val="tx1"/>
                </a:solidFill>
                <a:latin typeface="Arial"/>
                <a:cs typeface="Arial"/>
              </a:defRPr>
            </a:lvl1pPr>
          </a:lstStyle>
          <a:p>
            <a:pPr marL="109855" marR="5080" indent="-97790">
              <a:lnSpc>
                <a:spcPts val="1200"/>
              </a:lnSpc>
              <a:spcBef>
                <a:spcPts val="135"/>
              </a:spcBef>
            </a:pPr>
            <a:r>
              <a:rPr dirty="0"/>
              <a:t>CSLL-</a:t>
            </a:r>
            <a:r>
              <a:rPr spc="-50" dirty="0"/>
              <a:t>B </a:t>
            </a:r>
            <a:fld id="{81D60167-4931-47E6-BA6A-407CBD079E47}" type="slidenum">
              <a:rPr dirty="0"/>
              <a:pPr marL="109855" marR="5080" indent="-97790">
                <a:lnSpc>
                  <a:spcPts val="1200"/>
                </a:lnSpc>
                <a:spcBef>
                  <a:spcPts val="135"/>
                </a:spcBef>
              </a:pPr>
              <a:t>‹#›</a:t>
            </a:fld>
            <a:r>
              <a:rPr spc="25" dirty="0"/>
              <a:t> </a:t>
            </a:r>
            <a:r>
              <a:rPr dirty="0"/>
              <a:t>OF</a:t>
            </a:r>
            <a:r>
              <a:rPr spc="25" dirty="0"/>
              <a:t> </a:t>
            </a:r>
            <a:r>
              <a:rPr spc="-50" dirty="0"/>
              <a:t>2</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Date Placeholder 3">
            <a:extLst>
              <a:ext uri="{FF2B5EF4-FFF2-40B4-BE49-F238E27FC236}">
                <a16:creationId xmlns:a16="http://schemas.microsoft.com/office/drawing/2014/main" xmlns="" id="{FB3EF8BA-9394-B181-8C7C-6D071D467903}"/>
              </a:ext>
            </a:extLst>
          </p:cNvPr>
          <p:cNvSpPr>
            <a:spLocks noChangeArrowheads="1"/>
          </p:cNvSpPr>
          <p:nvPr/>
        </p:nvSpPr>
        <p:spPr bwMode="auto">
          <a:xfrm>
            <a:off x="2095500" y="7254241"/>
            <a:ext cx="2346960" cy="4138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eaLnBrk="0" hangingPunct="0">
              <a:defRPr>
                <a:solidFill>
                  <a:schemeClr val="tx1"/>
                </a:solidFill>
                <a:latin typeface="Arial" panose="020B0604020202020204" pitchFamily="34" charset="0"/>
                <a:ea typeface="ＭＳ Ｐゴシック" panose="020B0600070205080204" pitchFamily="34" charset="-128"/>
              </a:defRPr>
            </a:lvl2pPr>
            <a:lvl3pPr eaLnBrk="0" hangingPunct="0">
              <a:defRPr>
                <a:solidFill>
                  <a:schemeClr val="tx1"/>
                </a:solidFill>
                <a:latin typeface="Arial" panose="020B0604020202020204" pitchFamily="34" charset="0"/>
                <a:ea typeface="ＭＳ Ｐゴシック" panose="020B0600070205080204" pitchFamily="34" charset="-128"/>
              </a:defRPr>
            </a:lvl3pPr>
            <a:lvl4pPr eaLnBrk="0" hangingPunct="0">
              <a:defRPr>
                <a:solidFill>
                  <a:schemeClr val="tx1"/>
                </a:solidFill>
                <a:latin typeface="Arial" panose="020B0604020202020204" pitchFamily="34" charset="0"/>
                <a:ea typeface="ＭＳ Ｐゴシック" panose="020B0600070205080204" pitchFamily="34" charset="-128"/>
              </a:defRPr>
            </a:lvl4pPr>
            <a:lvl5pPr eaLnBrk="0" hangingPunct="0">
              <a:defRPr>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buSzPct val="100000"/>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320">
              <a:solidFill>
                <a:srgbClr val="898989"/>
              </a:solidFill>
            </a:endParaRPr>
          </a:p>
        </p:txBody>
      </p:sp>
      <p:sp>
        <p:nvSpPr>
          <p:cNvPr id="1027" name="Footer Placeholder 3">
            <a:extLst>
              <a:ext uri="{FF2B5EF4-FFF2-40B4-BE49-F238E27FC236}">
                <a16:creationId xmlns:a16="http://schemas.microsoft.com/office/drawing/2014/main" xmlns="" id="{5B9DC4B0-4C3E-EFDA-9674-D1D9DD3530F0}"/>
              </a:ext>
            </a:extLst>
          </p:cNvPr>
          <p:cNvSpPr>
            <a:spLocks noGrp="1" noChangeArrowheads="1"/>
          </p:cNvSpPr>
          <p:nvPr>
            <p:ph type="ftr" sz="quarter" idx="3"/>
          </p:nvPr>
        </p:nvSpPr>
        <p:spPr bwMode="auto">
          <a:xfrm>
            <a:off x="0" y="7254240"/>
            <a:ext cx="10058400" cy="5181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lgn="ctr">
                <a:solidFill>
                  <a:srgbClr val="000000"/>
                </a:solidFill>
                <a:prstDash val="solid"/>
                <a:round/>
                <a:headEnd type="none" w="med" len="med"/>
                <a:tailEnd type="none" w="med" len="med"/>
              </a14:hiddenLine>
            </a:ext>
          </a:extLst>
        </p:spPr>
        <p:txBody>
          <a:bodyPr vert="horz" wrap="square" lIns="180000" tIns="0" rIns="180000" bIns="0" numCol="1" anchor="ctr" anchorCtr="0" compatLnSpc="1">
            <a:prstTxWarp prst="textNoShape">
              <a:avLst/>
            </a:prstTxWarp>
          </a:bodyPr>
          <a:lstStyle>
            <a:lvl1pPr>
              <a:spcAft>
                <a:spcPts val="660"/>
              </a:spcAft>
              <a:defRPr sz="880">
                <a:solidFill>
                  <a:srgbClr val="2A2A2A"/>
                </a:solidFill>
              </a:defRPr>
            </a:lvl1pPr>
          </a:lstStyle>
          <a:p>
            <a:endParaRPr lang="en-US" altLang="en-US"/>
          </a:p>
        </p:txBody>
      </p:sp>
      <p:cxnSp>
        <p:nvCxnSpPr>
          <p:cNvPr id="1028" name="Straight Connector 8">
            <a:extLst>
              <a:ext uri="{FF2B5EF4-FFF2-40B4-BE49-F238E27FC236}">
                <a16:creationId xmlns:a16="http://schemas.microsoft.com/office/drawing/2014/main" xmlns="" id="{0B5B2B3A-89DC-EF0D-C7EB-9950F06C5F2E}"/>
              </a:ext>
            </a:extLst>
          </p:cNvPr>
          <p:cNvCxnSpPr>
            <a:cxnSpLocks noChangeShapeType="1"/>
          </p:cNvCxnSpPr>
          <p:nvPr/>
        </p:nvCxnSpPr>
        <p:spPr bwMode="auto">
          <a:xfrm>
            <a:off x="0" y="7254240"/>
            <a:ext cx="10058400" cy="0"/>
          </a:xfrm>
          <a:prstGeom prst="line">
            <a:avLst/>
          </a:prstGeom>
          <a:noFill/>
          <a:ln w="6350" algn="ctr">
            <a:solidFill>
              <a:srgbClr val="CFD5E4"/>
            </a:solidFill>
            <a:round/>
            <a:headEnd/>
            <a:tailEnd/>
          </a:ln>
          <a:extLst>
            <a:ext uri="{909E8E84-426E-40DD-AFC4-6F175D3DCCD1}">
              <a14:hiddenFill xmlns:a14="http://schemas.microsoft.com/office/drawing/2010/main" xmlns="">
                <a:noFill/>
              </a14:hiddenFill>
            </a:ext>
          </a:extLst>
        </p:spPr>
      </p:cxnSp>
    </p:spTree>
    <p:extLst>
      <p:ext uri="{BB962C8B-B14F-4D97-AF65-F5344CB8AC3E}">
        <p14:creationId xmlns:p14="http://schemas.microsoft.com/office/powerpoint/2010/main" xmlns="" val="4032113172"/>
      </p:ext>
    </p:extLst>
  </p:cSld>
  <p:clrMap bg1="lt1" tx1="dk1" bg2="lt2" tx2="dk2" accent1="accent1" accent2="accent2" accent3="accent3" accent4="accent4" accent5="accent5" accent6="accent6" hlink="hlink" folHlink="folHlink"/>
  <p:sldLayoutIdLst>
    <p:sldLayoutId id="2147483667" r:id="rId1"/>
  </p:sldLayoutIdLst>
  <p:txStyles>
    <p:titleStyle>
      <a:lvl1pPr algn="l" rtl="0" eaLnBrk="0" fontAlgn="base" hangingPunct="0">
        <a:spcBef>
          <a:spcPct val="0"/>
        </a:spcBef>
        <a:spcAft>
          <a:spcPct val="0"/>
        </a:spcAft>
        <a:buSzPct val="100000"/>
        <a:defRPr sz="1760" b="1" kern="1200">
          <a:solidFill>
            <a:schemeClr val="tx1"/>
          </a:solidFill>
          <a:latin typeface="Arial" panose="020B0604020202020204" pitchFamily="34" charset="0"/>
          <a:ea typeface="+mj-ea"/>
          <a:cs typeface="+mj-cs"/>
        </a:defRPr>
      </a:lvl1pPr>
      <a:lvl2pPr algn="l" rtl="0" eaLnBrk="0" fontAlgn="base" hangingPunct="0">
        <a:spcBef>
          <a:spcPct val="0"/>
        </a:spcBef>
        <a:spcAft>
          <a:spcPct val="0"/>
        </a:spcAft>
        <a:buSzPct val="100000"/>
        <a:defRPr sz="1760" b="1">
          <a:solidFill>
            <a:schemeClr val="tx1"/>
          </a:solidFill>
          <a:latin typeface="Arial" panose="020B0604020202020204" pitchFamily="34" charset="0"/>
          <a:ea typeface="ＭＳ Ｐゴシック" panose="020B0600070205080204" pitchFamily="34" charset="-128"/>
        </a:defRPr>
      </a:lvl2pPr>
      <a:lvl3pPr algn="l" rtl="0" eaLnBrk="0" fontAlgn="base" hangingPunct="0">
        <a:spcBef>
          <a:spcPct val="0"/>
        </a:spcBef>
        <a:spcAft>
          <a:spcPct val="0"/>
        </a:spcAft>
        <a:buSzPct val="100000"/>
        <a:defRPr sz="1760" b="1">
          <a:solidFill>
            <a:schemeClr val="tx1"/>
          </a:solidFill>
          <a:latin typeface="Arial" panose="020B0604020202020204" pitchFamily="34" charset="0"/>
          <a:ea typeface="ＭＳ Ｐゴシック" panose="020B0600070205080204" pitchFamily="34" charset="-128"/>
        </a:defRPr>
      </a:lvl3pPr>
      <a:lvl4pPr algn="l" rtl="0" eaLnBrk="0" fontAlgn="base" hangingPunct="0">
        <a:spcBef>
          <a:spcPct val="0"/>
        </a:spcBef>
        <a:spcAft>
          <a:spcPct val="0"/>
        </a:spcAft>
        <a:buSzPct val="100000"/>
        <a:defRPr sz="1760" b="1">
          <a:solidFill>
            <a:schemeClr val="tx1"/>
          </a:solidFill>
          <a:latin typeface="Arial" panose="020B0604020202020204" pitchFamily="34" charset="0"/>
          <a:ea typeface="ＭＳ Ｐゴシック" panose="020B0600070205080204" pitchFamily="34" charset="-128"/>
        </a:defRPr>
      </a:lvl4pPr>
      <a:lvl5pPr algn="l" rtl="0" eaLnBrk="0" fontAlgn="base" hangingPunct="0">
        <a:spcBef>
          <a:spcPct val="0"/>
        </a:spcBef>
        <a:spcAft>
          <a:spcPct val="0"/>
        </a:spcAft>
        <a:buSzPct val="100000"/>
        <a:defRPr sz="1760" b="1">
          <a:solidFill>
            <a:schemeClr val="tx1"/>
          </a:solidFill>
          <a:latin typeface="Arial" panose="020B0604020202020204" pitchFamily="34" charset="0"/>
          <a:ea typeface="ＭＳ Ｐゴシック" panose="020B0600070205080204" pitchFamily="34" charset="-128"/>
        </a:defRPr>
      </a:lvl5pPr>
      <a:lvl6pPr marL="502920" algn="l" rtl="0" eaLnBrk="0" fontAlgn="base" hangingPunct="0">
        <a:spcBef>
          <a:spcPct val="0"/>
        </a:spcBef>
        <a:spcAft>
          <a:spcPct val="0"/>
        </a:spcAft>
        <a:buSzPct val="100000"/>
        <a:defRPr sz="1760" b="1">
          <a:solidFill>
            <a:schemeClr val="tx1"/>
          </a:solidFill>
          <a:latin typeface="Arial" panose="020B0604020202020204" pitchFamily="34" charset="0"/>
          <a:ea typeface="ＭＳ Ｐゴシック" panose="020B0600070205080204" pitchFamily="34" charset="-128"/>
        </a:defRPr>
      </a:lvl6pPr>
      <a:lvl7pPr marL="1005840" algn="l" rtl="0" eaLnBrk="0" fontAlgn="base" hangingPunct="0">
        <a:spcBef>
          <a:spcPct val="0"/>
        </a:spcBef>
        <a:spcAft>
          <a:spcPct val="0"/>
        </a:spcAft>
        <a:buSzPct val="100000"/>
        <a:defRPr sz="1760" b="1">
          <a:solidFill>
            <a:schemeClr val="tx1"/>
          </a:solidFill>
          <a:latin typeface="Arial" panose="020B0604020202020204" pitchFamily="34" charset="0"/>
          <a:ea typeface="ＭＳ Ｐゴシック" panose="020B0600070205080204" pitchFamily="34" charset="-128"/>
        </a:defRPr>
      </a:lvl7pPr>
      <a:lvl8pPr marL="1508760" algn="l" rtl="0" eaLnBrk="0" fontAlgn="base" hangingPunct="0">
        <a:spcBef>
          <a:spcPct val="0"/>
        </a:spcBef>
        <a:spcAft>
          <a:spcPct val="0"/>
        </a:spcAft>
        <a:buSzPct val="100000"/>
        <a:defRPr sz="1760" b="1">
          <a:solidFill>
            <a:schemeClr val="tx1"/>
          </a:solidFill>
          <a:latin typeface="Arial" panose="020B0604020202020204" pitchFamily="34" charset="0"/>
          <a:ea typeface="ＭＳ Ｐゴシック" panose="020B0600070205080204" pitchFamily="34" charset="-128"/>
        </a:defRPr>
      </a:lvl8pPr>
      <a:lvl9pPr marL="2011680" algn="l" rtl="0" eaLnBrk="0" fontAlgn="base" hangingPunct="0">
        <a:spcBef>
          <a:spcPct val="0"/>
        </a:spcBef>
        <a:spcAft>
          <a:spcPct val="0"/>
        </a:spcAft>
        <a:buSzPct val="100000"/>
        <a:defRPr sz="1760" b="1">
          <a:solidFill>
            <a:schemeClr val="tx1"/>
          </a:solidFill>
          <a:latin typeface="Arial" panose="020B0604020202020204" pitchFamily="34" charset="0"/>
          <a:ea typeface="ＭＳ Ｐゴシック" panose="020B0600070205080204" pitchFamily="34" charset="-128"/>
        </a:defRPr>
      </a:lvl9pPr>
    </p:titleStyle>
    <p:bodyStyle>
      <a:lvl1pPr marL="377190" indent="-377190" algn="l" rtl="0" eaLnBrk="0" fontAlgn="base" hangingPunct="0">
        <a:spcBef>
          <a:spcPct val="20000"/>
        </a:spcBef>
        <a:spcAft>
          <a:spcPct val="0"/>
        </a:spcAft>
        <a:buSzPct val="100000"/>
        <a:buFont typeface="Arial" panose="020B0604020202020204" pitchFamily="34" charset="0"/>
        <a:buChar char="•"/>
        <a:defRPr sz="1760" kern="1200">
          <a:solidFill>
            <a:schemeClr val="tx1"/>
          </a:solidFill>
          <a:latin typeface="+mn-lt"/>
          <a:ea typeface="+mn-ea"/>
          <a:cs typeface="+mn-cs"/>
        </a:defRPr>
      </a:lvl1pPr>
      <a:lvl2pPr marL="817245" indent="-314325" algn="l" rtl="0" eaLnBrk="0" fontAlgn="base" hangingPunct="0">
        <a:spcBef>
          <a:spcPct val="20000"/>
        </a:spcBef>
        <a:spcAft>
          <a:spcPct val="0"/>
        </a:spcAft>
        <a:buSzPct val="100000"/>
        <a:buFont typeface="Arial" panose="020B0604020202020204" pitchFamily="34" charset="0"/>
        <a:buChar char="–"/>
        <a:defRPr sz="1540" kern="1200">
          <a:solidFill>
            <a:schemeClr val="tx1"/>
          </a:solidFill>
          <a:latin typeface="+mn-lt"/>
          <a:ea typeface="+mn-ea"/>
          <a:cs typeface="+mn-cs"/>
        </a:defRPr>
      </a:lvl2pPr>
      <a:lvl3pPr marL="1257300" indent="-251460" algn="l" rtl="0" eaLnBrk="0" fontAlgn="base" hangingPunct="0">
        <a:spcBef>
          <a:spcPct val="20000"/>
        </a:spcBef>
        <a:spcAft>
          <a:spcPct val="0"/>
        </a:spcAft>
        <a:buSzPct val="100000"/>
        <a:buFont typeface="Arial" panose="020B0604020202020204" pitchFamily="34" charset="0"/>
        <a:buChar char="•"/>
        <a:defRPr sz="1320" kern="1200">
          <a:solidFill>
            <a:schemeClr val="tx1"/>
          </a:solidFill>
          <a:latin typeface="+mn-lt"/>
          <a:ea typeface="+mn-ea"/>
          <a:cs typeface="+mn-cs"/>
        </a:defRPr>
      </a:lvl3pPr>
      <a:lvl4pPr marL="1760220" indent="-251460" algn="l" rtl="0" eaLnBrk="0" fontAlgn="base" hangingPunct="0">
        <a:spcBef>
          <a:spcPct val="20000"/>
        </a:spcBef>
        <a:spcAft>
          <a:spcPct val="0"/>
        </a:spcAft>
        <a:buSzPct val="100000"/>
        <a:buFont typeface="Arial" panose="020B0604020202020204" pitchFamily="34" charset="0"/>
        <a:buChar char="–"/>
        <a:defRPr sz="1320" kern="1200">
          <a:solidFill>
            <a:schemeClr val="tx1"/>
          </a:solidFill>
          <a:latin typeface="+mn-lt"/>
          <a:ea typeface="+mn-ea"/>
          <a:cs typeface="+mn-cs"/>
        </a:defRPr>
      </a:lvl4pPr>
      <a:lvl5pPr marL="2263140" indent="-251460" algn="l" rtl="0" eaLnBrk="0" fontAlgn="base" hangingPunct="0">
        <a:spcBef>
          <a:spcPct val="20000"/>
        </a:spcBef>
        <a:spcAft>
          <a:spcPct val="0"/>
        </a:spcAft>
        <a:buSzPct val="100000"/>
        <a:buFont typeface="Arial" panose="020B0604020202020204" pitchFamily="34" charset="0"/>
        <a:buChar char="»"/>
        <a:defRPr sz="121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781175" y="1601259"/>
            <a:ext cx="7208520" cy="57573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ru-RU"/>
          </a:p>
        </p:txBody>
      </p:sp>
      <p:sp>
        <p:nvSpPr>
          <p:cNvPr id="1027" name="Rectangle 3"/>
          <p:cNvSpPr>
            <a:spLocks noGrp="1" noChangeArrowheads="1"/>
          </p:cNvSpPr>
          <p:nvPr>
            <p:ph type="body" idx="1"/>
          </p:nvPr>
        </p:nvSpPr>
        <p:spPr bwMode="auto">
          <a:xfrm>
            <a:off x="1781175" y="2259754"/>
            <a:ext cx="7920990" cy="530214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Tree>
    <p:extLst>
      <p:ext uri="{BB962C8B-B14F-4D97-AF65-F5344CB8AC3E}">
        <p14:creationId xmlns:p14="http://schemas.microsoft.com/office/powerpoint/2010/main" xmlns="" val="668613771"/>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l" rtl="0" eaLnBrk="1" fontAlgn="base" hangingPunct="1">
        <a:spcBef>
          <a:spcPct val="0"/>
        </a:spcBef>
        <a:spcAft>
          <a:spcPct val="0"/>
        </a:spcAft>
        <a:defRPr sz="3960">
          <a:solidFill>
            <a:schemeClr val="bg2"/>
          </a:solidFill>
          <a:latin typeface="+mj-lt"/>
          <a:ea typeface="+mj-ea"/>
          <a:cs typeface="+mj-cs"/>
        </a:defRPr>
      </a:lvl1pPr>
      <a:lvl2pPr algn="l" rtl="0" eaLnBrk="1" fontAlgn="base" hangingPunct="1">
        <a:spcBef>
          <a:spcPct val="0"/>
        </a:spcBef>
        <a:spcAft>
          <a:spcPct val="0"/>
        </a:spcAft>
        <a:defRPr sz="3960">
          <a:solidFill>
            <a:schemeClr val="bg2"/>
          </a:solidFill>
          <a:latin typeface="Arial" charset="0"/>
        </a:defRPr>
      </a:lvl2pPr>
      <a:lvl3pPr algn="l" rtl="0" eaLnBrk="1" fontAlgn="base" hangingPunct="1">
        <a:spcBef>
          <a:spcPct val="0"/>
        </a:spcBef>
        <a:spcAft>
          <a:spcPct val="0"/>
        </a:spcAft>
        <a:defRPr sz="3960">
          <a:solidFill>
            <a:schemeClr val="bg2"/>
          </a:solidFill>
          <a:latin typeface="Arial" charset="0"/>
        </a:defRPr>
      </a:lvl3pPr>
      <a:lvl4pPr algn="l" rtl="0" eaLnBrk="1" fontAlgn="base" hangingPunct="1">
        <a:spcBef>
          <a:spcPct val="0"/>
        </a:spcBef>
        <a:spcAft>
          <a:spcPct val="0"/>
        </a:spcAft>
        <a:defRPr sz="3960">
          <a:solidFill>
            <a:schemeClr val="bg2"/>
          </a:solidFill>
          <a:latin typeface="Arial" charset="0"/>
        </a:defRPr>
      </a:lvl4pPr>
      <a:lvl5pPr algn="l" rtl="0" eaLnBrk="1" fontAlgn="base" hangingPunct="1">
        <a:spcBef>
          <a:spcPct val="0"/>
        </a:spcBef>
        <a:spcAft>
          <a:spcPct val="0"/>
        </a:spcAft>
        <a:defRPr sz="3960">
          <a:solidFill>
            <a:schemeClr val="bg2"/>
          </a:solidFill>
          <a:latin typeface="Arial" charset="0"/>
        </a:defRPr>
      </a:lvl5pPr>
      <a:lvl6pPr marL="502920" algn="l" rtl="0" eaLnBrk="1" fontAlgn="base" hangingPunct="1">
        <a:spcBef>
          <a:spcPct val="0"/>
        </a:spcBef>
        <a:spcAft>
          <a:spcPct val="0"/>
        </a:spcAft>
        <a:defRPr sz="3960">
          <a:solidFill>
            <a:schemeClr val="bg2"/>
          </a:solidFill>
          <a:latin typeface="Arial" charset="0"/>
        </a:defRPr>
      </a:lvl6pPr>
      <a:lvl7pPr marL="1005840" algn="l" rtl="0" eaLnBrk="1" fontAlgn="base" hangingPunct="1">
        <a:spcBef>
          <a:spcPct val="0"/>
        </a:spcBef>
        <a:spcAft>
          <a:spcPct val="0"/>
        </a:spcAft>
        <a:defRPr sz="3960">
          <a:solidFill>
            <a:schemeClr val="bg2"/>
          </a:solidFill>
          <a:latin typeface="Arial" charset="0"/>
        </a:defRPr>
      </a:lvl7pPr>
      <a:lvl8pPr marL="1508760" algn="l" rtl="0" eaLnBrk="1" fontAlgn="base" hangingPunct="1">
        <a:spcBef>
          <a:spcPct val="0"/>
        </a:spcBef>
        <a:spcAft>
          <a:spcPct val="0"/>
        </a:spcAft>
        <a:defRPr sz="3960">
          <a:solidFill>
            <a:schemeClr val="bg2"/>
          </a:solidFill>
          <a:latin typeface="Arial" charset="0"/>
        </a:defRPr>
      </a:lvl8pPr>
      <a:lvl9pPr marL="2011680" algn="l" rtl="0" eaLnBrk="1" fontAlgn="base" hangingPunct="1">
        <a:spcBef>
          <a:spcPct val="0"/>
        </a:spcBef>
        <a:spcAft>
          <a:spcPct val="0"/>
        </a:spcAft>
        <a:defRPr sz="3960">
          <a:solidFill>
            <a:schemeClr val="bg2"/>
          </a:solidFill>
          <a:latin typeface="Arial" charset="0"/>
        </a:defRPr>
      </a:lvl9pPr>
    </p:titleStyle>
    <p:bodyStyle>
      <a:lvl1pPr marL="377190" indent="-377190" algn="l" rtl="0" eaLnBrk="1" fontAlgn="base" hangingPunct="1">
        <a:spcBef>
          <a:spcPct val="20000"/>
        </a:spcBef>
        <a:spcAft>
          <a:spcPct val="0"/>
        </a:spcAft>
        <a:buChar char="•"/>
        <a:defRPr sz="3080">
          <a:solidFill>
            <a:schemeClr val="tx1"/>
          </a:solidFill>
          <a:latin typeface="+mn-lt"/>
          <a:ea typeface="+mn-ea"/>
          <a:cs typeface="+mn-cs"/>
        </a:defRPr>
      </a:lvl1pPr>
      <a:lvl2pPr marL="817245" indent="-314325" algn="l" rtl="0" eaLnBrk="1" fontAlgn="base" hangingPunct="1">
        <a:spcBef>
          <a:spcPct val="20000"/>
        </a:spcBef>
        <a:spcAft>
          <a:spcPct val="0"/>
        </a:spcAft>
        <a:buChar char="–"/>
        <a:defRPr sz="2640" b="1">
          <a:solidFill>
            <a:schemeClr val="tx1"/>
          </a:solidFill>
          <a:latin typeface="+mn-lt"/>
        </a:defRPr>
      </a:lvl2pPr>
      <a:lvl3pPr marL="1257300" indent="-251460" algn="l" rtl="0" eaLnBrk="1" fontAlgn="base" hangingPunct="1">
        <a:spcBef>
          <a:spcPct val="20000"/>
        </a:spcBef>
        <a:spcAft>
          <a:spcPct val="0"/>
        </a:spcAft>
        <a:buChar char="•"/>
        <a:defRPr sz="2640">
          <a:solidFill>
            <a:schemeClr val="tx1"/>
          </a:solidFill>
          <a:latin typeface="+mn-lt"/>
        </a:defRPr>
      </a:lvl3pPr>
      <a:lvl4pPr marL="1760220" indent="-251460" algn="l" rtl="0" eaLnBrk="1" fontAlgn="base" hangingPunct="1">
        <a:spcBef>
          <a:spcPct val="20000"/>
        </a:spcBef>
        <a:spcAft>
          <a:spcPct val="0"/>
        </a:spcAft>
        <a:buChar char="–"/>
        <a:defRPr sz="2200">
          <a:solidFill>
            <a:schemeClr val="tx1"/>
          </a:solidFill>
          <a:latin typeface="+mn-lt"/>
        </a:defRPr>
      </a:lvl4pPr>
      <a:lvl5pPr marL="2263140" indent="-251460" algn="l" rtl="0" eaLnBrk="1" fontAlgn="base" hangingPunct="1">
        <a:spcBef>
          <a:spcPct val="20000"/>
        </a:spcBef>
        <a:spcAft>
          <a:spcPct val="0"/>
        </a:spcAft>
        <a:buChar char="»"/>
        <a:defRPr sz="2200">
          <a:solidFill>
            <a:schemeClr val="tx1"/>
          </a:solidFill>
          <a:latin typeface="+mn-lt"/>
        </a:defRPr>
      </a:lvl5pPr>
      <a:lvl6pPr marL="2766060" indent="-251460" algn="l" rtl="0" eaLnBrk="1" fontAlgn="base" hangingPunct="1">
        <a:spcBef>
          <a:spcPct val="20000"/>
        </a:spcBef>
        <a:spcAft>
          <a:spcPct val="0"/>
        </a:spcAft>
        <a:buChar char="»"/>
        <a:defRPr sz="2200">
          <a:solidFill>
            <a:schemeClr val="tx1"/>
          </a:solidFill>
          <a:latin typeface="+mn-lt"/>
        </a:defRPr>
      </a:lvl6pPr>
      <a:lvl7pPr marL="3268980" indent="-251460" algn="l" rtl="0" eaLnBrk="1" fontAlgn="base" hangingPunct="1">
        <a:spcBef>
          <a:spcPct val="20000"/>
        </a:spcBef>
        <a:spcAft>
          <a:spcPct val="0"/>
        </a:spcAft>
        <a:buChar char="»"/>
        <a:defRPr sz="2200">
          <a:solidFill>
            <a:schemeClr val="tx1"/>
          </a:solidFill>
          <a:latin typeface="+mn-lt"/>
        </a:defRPr>
      </a:lvl7pPr>
      <a:lvl8pPr marL="3771900" indent="-251460" algn="l" rtl="0" eaLnBrk="1" fontAlgn="base" hangingPunct="1">
        <a:spcBef>
          <a:spcPct val="20000"/>
        </a:spcBef>
        <a:spcAft>
          <a:spcPct val="0"/>
        </a:spcAft>
        <a:buChar char="»"/>
        <a:defRPr sz="2200">
          <a:solidFill>
            <a:schemeClr val="tx1"/>
          </a:solidFill>
          <a:latin typeface="+mn-lt"/>
        </a:defRPr>
      </a:lvl8pPr>
      <a:lvl9pPr marL="4274820" indent="-251460" algn="l" rtl="0" eaLnBrk="1" fontAlgn="base" hangingPunct="1">
        <a:spcBef>
          <a:spcPct val="20000"/>
        </a:spcBef>
        <a:spcAft>
          <a:spcPct val="0"/>
        </a:spcAft>
        <a:buChar char="»"/>
        <a:defRPr sz="2200">
          <a:solidFill>
            <a:schemeClr val="tx1"/>
          </a:solidFill>
          <a:latin typeface="+mn-lt"/>
        </a:defRPr>
      </a:lvl9pPr>
    </p:bodyStyle>
    <p:otherStyle>
      <a:defPPr>
        <a:defRPr lang="ru-RU"/>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E33406CD-44BB-9B40-B53D-5C1D1AA7C463}"/>
              </a:ext>
            </a:extLst>
          </p:cNvPr>
          <p:cNvSpPr>
            <a:spLocks noGrp="1"/>
          </p:cNvSpPr>
          <p:nvPr>
            <p:ph type="title"/>
          </p:nvPr>
        </p:nvSpPr>
        <p:spPr>
          <a:xfrm>
            <a:off x="691515" y="413809"/>
            <a:ext cx="8675370" cy="150230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7B3593B7-F771-1941-E0DD-9775A3ED92A1}"/>
              </a:ext>
            </a:extLst>
          </p:cNvPr>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96D5860-63E4-CD00-B386-EC2DE9FC31FA}"/>
              </a:ext>
            </a:extLst>
          </p:cNvPr>
          <p:cNvSpPr>
            <a:spLocks noGrp="1"/>
          </p:cNvSpPr>
          <p:nvPr>
            <p:ph type="dt" sz="half" idx="2"/>
          </p:nvPr>
        </p:nvSpPr>
        <p:spPr>
          <a:xfrm>
            <a:off x="691515" y="7203864"/>
            <a:ext cx="2263140" cy="413808"/>
          </a:xfrm>
          <a:prstGeom prst="rect">
            <a:avLst/>
          </a:prstGeom>
        </p:spPr>
        <p:txBody>
          <a:bodyPr vert="horz" lIns="91440" tIns="45720" rIns="91440" bIns="45720" rtlCol="0" anchor="ctr"/>
          <a:lstStyle>
            <a:lvl1pPr algn="l">
              <a:defRPr sz="990">
                <a:solidFill>
                  <a:schemeClr val="tx1">
                    <a:tint val="75000"/>
                  </a:schemeClr>
                </a:solidFill>
              </a:defRPr>
            </a:lvl1pPr>
          </a:lstStyle>
          <a:p>
            <a:fld id="{B763C052-766D-4C79-A19B-F8960DBF980F}" type="datetimeFigureOut">
              <a:rPr lang="en-US" smtClean="0"/>
              <a:pPr/>
              <a:t>7/24/2024</a:t>
            </a:fld>
            <a:endParaRPr lang="en-US"/>
          </a:p>
        </p:txBody>
      </p:sp>
      <p:sp>
        <p:nvSpPr>
          <p:cNvPr id="5" name="Footer Placeholder 4">
            <a:extLst>
              <a:ext uri="{FF2B5EF4-FFF2-40B4-BE49-F238E27FC236}">
                <a16:creationId xmlns:a16="http://schemas.microsoft.com/office/drawing/2014/main" xmlns="" id="{C06CD262-7D48-6B41-29E6-8E24B24DB419}"/>
              </a:ext>
            </a:extLst>
          </p:cNvPr>
          <p:cNvSpPr>
            <a:spLocks noGrp="1"/>
          </p:cNvSpPr>
          <p:nvPr>
            <p:ph type="ftr" sz="quarter" idx="3"/>
          </p:nvPr>
        </p:nvSpPr>
        <p:spPr>
          <a:xfrm>
            <a:off x="3331845" y="7203864"/>
            <a:ext cx="3394710" cy="413808"/>
          </a:xfrm>
          <a:prstGeom prst="rect">
            <a:avLst/>
          </a:prstGeom>
        </p:spPr>
        <p:txBody>
          <a:bodyPr vert="horz" lIns="91440" tIns="45720" rIns="91440" bIns="45720" rtlCol="0" anchor="ctr"/>
          <a:lstStyle>
            <a:lvl1pPr algn="ctr">
              <a:defRPr sz="99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E1E8D42F-7B80-8330-AEB1-0CDAB2D12F55}"/>
              </a:ext>
            </a:extLst>
          </p:cNvPr>
          <p:cNvSpPr>
            <a:spLocks noGrp="1"/>
          </p:cNvSpPr>
          <p:nvPr>
            <p:ph type="sldNum" sz="quarter" idx="4"/>
          </p:nvPr>
        </p:nvSpPr>
        <p:spPr>
          <a:xfrm>
            <a:off x="7103745" y="7203864"/>
            <a:ext cx="2263140" cy="413808"/>
          </a:xfrm>
          <a:prstGeom prst="rect">
            <a:avLst/>
          </a:prstGeom>
        </p:spPr>
        <p:txBody>
          <a:bodyPr vert="horz" lIns="91440" tIns="45720" rIns="91440" bIns="45720" rtlCol="0" anchor="ctr"/>
          <a:lstStyle>
            <a:lvl1pPr algn="r">
              <a:defRPr sz="990">
                <a:solidFill>
                  <a:schemeClr val="tx1">
                    <a:tint val="75000"/>
                  </a:schemeClr>
                </a:solidFill>
              </a:defRPr>
            </a:lvl1pPr>
          </a:lstStyle>
          <a:p>
            <a:fld id="{A669495D-7FF9-4946-9857-FC3A57CD9006}" type="slidenum">
              <a:rPr lang="en-US" smtClean="0"/>
              <a:pPr/>
              <a:t>‹#›</a:t>
            </a:fld>
            <a:endParaRPr lang="en-US"/>
          </a:p>
        </p:txBody>
      </p:sp>
    </p:spTree>
    <p:extLst>
      <p:ext uri="{BB962C8B-B14F-4D97-AF65-F5344CB8AC3E}">
        <p14:creationId xmlns:p14="http://schemas.microsoft.com/office/powerpoint/2010/main" xmlns="" val="2229618511"/>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l" defTabSz="754380" rtl="0" eaLnBrk="1" latinLnBrk="0" hangingPunct="1">
        <a:lnSpc>
          <a:spcPct val="90000"/>
        </a:lnSpc>
        <a:spcBef>
          <a:spcPct val="0"/>
        </a:spcBef>
        <a:buNone/>
        <a:defRPr sz="3630" kern="1200">
          <a:solidFill>
            <a:schemeClr val="tx1"/>
          </a:solidFill>
          <a:latin typeface="+mj-lt"/>
          <a:ea typeface="+mj-ea"/>
          <a:cs typeface="+mj-cs"/>
        </a:defRPr>
      </a:lvl1pPr>
    </p:titleStyle>
    <p:bodyStyle>
      <a:lvl1pPr marL="188595" indent="-188595" algn="l" defTabSz="754380" rtl="0" eaLnBrk="1" latinLnBrk="0" hangingPunct="1">
        <a:lnSpc>
          <a:spcPct val="90000"/>
        </a:lnSpc>
        <a:spcBef>
          <a:spcPts val="825"/>
        </a:spcBef>
        <a:buFont typeface="Arial" panose="020B0604020202020204" pitchFamily="34" charset="0"/>
        <a:buChar char="•"/>
        <a:defRPr sz="2310" kern="1200">
          <a:solidFill>
            <a:schemeClr val="tx1"/>
          </a:solidFill>
          <a:latin typeface="+mn-lt"/>
          <a:ea typeface="+mn-ea"/>
          <a:cs typeface="+mn-cs"/>
        </a:defRPr>
      </a:lvl1pPr>
      <a:lvl2pPr marL="565785" indent="-188595" algn="l" defTabSz="754380" rtl="0" eaLnBrk="1" latinLnBrk="0" hangingPunct="1">
        <a:lnSpc>
          <a:spcPct val="90000"/>
        </a:lnSpc>
        <a:spcBef>
          <a:spcPts val="413"/>
        </a:spcBef>
        <a:buFont typeface="Arial" panose="020B0604020202020204" pitchFamily="34" charset="0"/>
        <a:buChar char="•"/>
        <a:defRPr sz="1980" kern="1200">
          <a:solidFill>
            <a:schemeClr val="tx1"/>
          </a:solidFill>
          <a:latin typeface="+mn-lt"/>
          <a:ea typeface="+mn-ea"/>
          <a:cs typeface="+mn-cs"/>
        </a:defRPr>
      </a:lvl2pPr>
      <a:lvl3pPr marL="942975" indent="-188595" algn="l" defTabSz="754380" rtl="0" eaLnBrk="1" latinLnBrk="0" hangingPunct="1">
        <a:lnSpc>
          <a:spcPct val="90000"/>
        </a:lnSpc>
        <a:spcBef>
          <a:spcPts val="413"/>
        </a:spcBef>
        <a:buFont typeface="Arial" panose="020B0604020202020204" pitchFamily="34" charset="0"/>
        <a:buChar char="•"/>
        <a:defRPr sz="1650" kern="1200">
          <a:solidFill>
            <a:schemeClr val="tx1"/>
          </a:solidFill>
          <a:latin typeface="+mn-lt"/>
          <a:ea typeface="+mn-ea"/>
          <a:cs typeface="+mn-cs"/>
        </a:defRPr>
      </a:lvl3pPr>
      <a:lvl4pPr marL="132016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4pPr>
      <a:lvl5pPr marL="169735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hyperlink" Target="https://doi.org/10.3389/fimmu.2023.1184395" TargetMode="Externa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customXml" Target="../ink/ink6.xml"/><Relationship Id="rId13"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3.png"/><Relationship Id="rId12" Type="http://schemas.openxmlformats.org/officeDocument/2006/relationships/customXml" Target="../ink/ink8.xml"/><Relationship Id="rId17" Type="http://schemas.openxmlformats.org/officeDocument/2006/relationships/image" Target="../media/image38.png"/><Relationship Id="rId2" Type="http://schemas.openxmlformats.org/officeDocument/2006/relationships/notesSlide" Target="../notesSlides/notesSlide3.xml"/><Relationship Id="rId16" Type="http://schemas.openxmlformats.org/officeDocument/2006/relationships/customXml" Target="../ink/ink10.xml"/><Relationship Id="rId1" Type="http://schemas.openxmlformats.org/officeDocument/2006/relationships/slideLayout" Target="../slideLayouts/slideLayout2.xml"/><Relationship Id="rId6" Type="http://schemas.openxmlformats.org/officeDocument/2006/relationships/customXml" Target="../ink/ink5.xml"/><Relationship Id="rId11" Type="http://schemas.openxmlformats.org/officeDocument/2006/relationships/image" Target="../media/image35.png"/><Relationship Id="rId5" Type="http://schemas.openxmlformats.org/officeDocument/2006/relationships/image" Target="../media/image32.png"/><Relationship Id="rId15" Type="http://schemas.openxmlformats.org/officeDocument/2006/relationships/image" Target="../media/image37.png"/><Relationship Id="rId10" Type="http://schemas.openxmlformats.org/officeDocument/2006/relationships/customXml" Target="../ink/ink7.xml"/><Relationship Id="rId4" Type="http://schemas.openxmlformats.org/officeDocument/2006/relationships/customXml" Target="../ink/ink4.xml"/><Relationship Id="rId9" Type="http://schemas.openxmlformats.org/officeDocument/2006/relationships/image" Target="../media/image34.png"/><Relationship Id="rId14" Type="http://schemas.openxmlformats.org/officeDocument/2006/relationships/customXml" Target="../ink/ink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cllsociety.org/about-us/dr-brian-koffman/" TargetMode="External"/><Relationship Id="rId2" Type="http://schemas.openxmlformats.org/officeDocument/2006/relationships/hyperlink" Target="https://cllsociety.org/2023/11/14/" TargetMode="Externa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hyperlink" Target="https://cllsociety.org/2023/11/14/"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cllsociety.org/about-us/dr-brian-koffman/"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0.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nccn.org/guidelines/category_1" TargetMode="Externa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customXml" Target="../ink/ink2.xml"/><Relationship Id="rId5" Type="http://schemas.openxmlformats.org/officeDocument/2006/relationships/image" Target="../media/image20.png"/><Relationship Id="rId4" Type="http://schemas.openxmlformats.org/officeDocument/2006/relationships/customXml" Target="../ink/ink1.xml"/></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75908" y="3685382"/>
            <a:ext cx="6010593" cy="913288"/>
          </a:xfrm>
          <a:noFill/>
        </p:spPr>
        <p:txBody>
          <a:bodyPr/>
          <a:lstStyle/>
          <a:p>
            <a:pPr eaLnBrk="1" hangingPunct="1"/>
            <a:endParaRPr lang="uk-UA" dirty="0"/>
          </a:p>
        </p:txBody>
      </p:sp>
      <p:sp>
        <p:nvSpPr>
          <p:cNvPr id="2" name="Rectangle 1">
            <a:extLst>
              <a:ext uri="{FF2B5EF4-FFF2-40B4-BE49-F238E27FC236}">
                <a16:creationId xmlns:a16="http://schemas.microsoft.com/office/drawing/2014/main" xmlns="" id="{FC4FF619-5813-2670-547C-0C6CA48CEB6B}"/>
              </a:ext>
            </a:extLst>
          </p:cNvPr>
          <p:cNvSpPr/>
          <p:nvPr/>
        </p:nvSpPr>
        <p:spPr>
          <a:xfrm>
            <a:off x="685800" y="6700747"/>
            <a:ext cx="8450581" cy="957352"/>
          </a:xfrm>
          <a:prstGeom prst="rect">
            <a:avLst/>
          </a:prstGeom>
          <a:noFill/>
          <a:ln/>
        </p:spPr>
        <p:style>
          <a:lnRef idx="0">
            <a:schemeClr val="accent3"/>
          </a:lnRef>
          <a:fillRef idx="3">
            <a:schemeClr val="accent3"/>
          </a:fillRef>
          <a:effectRef idx="3">
            <a:schemeClr val="accent3"/>
          </a:effectRef>
          <a:fontRef idx="minor">
            <a:schemeClr val="lt1"/>
          </a:fontRef>
        </p:style>
        <p:txBody>
          <a:bodyPr rtlCol="0" anchor="ctr"/>
          <a:lstStyle/>
          <a:p>
            <a:pPr algn="l" defTabSz="1005840" rtl="0" fontAlgn="base">
              <a:spcBef>
                <a:spcPct val="0"/>
              </a:spcBef>
              <a:spcAft>
                <a:spcPct val="0"/>
              </a:spcAft>
            </a:pPr>
            <a:endParaRPr lang="en-US" sz="1200" kern="1200" dirty="0">
              <a:solidFill>
                <a:srgbClr val="002060"/>
              </a:solidFill>
              <a:latin typeface="Arial"/>
            </a:endParaRPr>
          </a:p>
          <a:p>
            <a:pPr algn="l" defTabSz="1005840" rtl="0" fontAlgn="base">
              <a:spcBef>
                <a:spcPct val="0"/>
              </a:spcBef>
              <a:spcAft>
                <a:spcPct val="0"/>
              </a:spcAft>
            </a:pPr>
            <a:r>
              <a:rPr lang="en-US" sz="1200" b="1" kern="1200" dirty="0">
                <a:solidFill>
                  <a:srgbClr val="002060"/>
                </a:solidFill>
                <a:latin typeface="Arial"/>
              </a:rPr>
              <a:t>Medical Director of  Al-</a:t>
            </a:r>
            <a:r>
              <a:rPr lang="en-US" sz="1200" b="1" kern="1200" dirty="0" err="1">
                <a:solidFill>
                  <a:srgbClr val="002060"/>
                </a:solidFill>
                <a:latin typeface="Arial"/>
              </a:rPr>
              <a:t>Bairouni</a:t>
            </a:r>
            <a:r>
              <a:rPr lang="en-US" sz="1200" b="1" kern="1200" dirty="0">
                <a:solidFill>
                  <a:srgbClr val="002060"/>
                </a:solidFill>
                <a:latin typeface="Arial"/>
              </a:rPr>
              <a:t> University Hospital</a:t>
            </a:r>
          </a:p>
          <a:p>
            <a:pPr algn="l" defTabSz="1005840" rtl="0" fontAlgn="base">
              <a:spcBef>
                <a:spcPct val="0"/>
              </a:spcBef>
              <a:spcAft>
                <a:spcPct val="0"/>
              </a:spcAft>
            </a:pPr>
            <a:r>
              <a:rPr lang="en-GB" sz="1200" b="1" kern="1200" dirty="0">
                <a:solidFill>
                  <a:srgbClr val="002060"/>
                </a:solidFill>
                <a:latin typeface="Arial"/>
              </a:rPr>
              <a:t>SAO 29TH Conference</a:t>
            </a:r>
          </a:p>
          <a:p>
            <a:pPr algn="l" defTabSz="1005840" rtl="0" fontAlgn="base">
              <a:spcBef>
                <a:spcPct val="0"/>
              </a:spcBef>
              <a:spcAft>
                <a:spcPct val="0"/>
              </a:spcAft>
            </a:pPr>
            <a:r>
              <a:rPr lang="en-GB" sz="1200" b="1" kern="1200" dirty="0">
                <a:solidFill>
                  <a:srgbClr val="002060"/>
                </a:solidFill>
                <a:latin typeface="Arial"/>
              </a:rPr>
              <a:t>Sheraton ,Damascus 27/6/2024</a:t>
            </a:r>
          </a:p>
          <a:p>
            <a:pPr algn="l" defTabSz="1005840" rtl="0" fontAlgn="base">
              <a:spcBef>
                <a:spcPct val="0"/>
              </a:spcBef>
              <a:spcAft>
                <a:spcPct val="0"/>
              </a:spcAft>
            </a:pPr>
            <a:endParaRPr lang="en-US" kern="1200" dirty="0">
              <a:solidFill>
                <a:srgbClr val="002060"/>
              </a:solidFill>
              <a:latin typeface="Arial"/>
            </a:endParaRPr>
          </a:p>
          <a:p>
            <a:pPr algn="l" defTabSz="1005840" rtl="0" fontAlgn="base">
              <a:spcBef>
                <a:spcPct val="0"/>
              </a:spcBef>
              <a:spcAft>
                <a:spcPct val="0"/>
              </a:spcAft>
            </a:pPr>
            <a:endParaRPr lang="en-US" kern="1200" dirty="0">
              <a:solidFill>
                <a:srgbClr val="002060"/>
              </a:solidFill>
              <a:latin typeface="Arial"/>
            </a:endParaRPr>
          </a:p>
          <a:p>
            <a:pPr algn="l" defTabSz="1005840" rtl="0" fontAlgn="base">
              <a:spcBef>
                <a:spcPct val="0"/>
              </a:spcBef>
              <a:spcAft>
                <a:spcPct val="0"/>
              </a:spcAft>
            </a:pPr>
            <a:r>
              <a:rPr lang="en-US" sz="1980" kern="1200" dirty="0">
                <a:solidFill>
                  <a:srgbClr val="002060"/>
                </a:solidFill>
                <a:latin typeface="Arial"/>
              </a:rPr>
              <a:t> </a:t>
            </a:r>
            <a:endParaRPr lang="en-US" sz="1980" b="1" kern="1200" dirty="0">
              <a:solidFill>
                <a:srgbClr val="002060"/>
              </a:solidFill>
              <a:latin typeface="Arial"/>
            </a:endParaRPr>
          </a:p>
          <a:p>
            <a:pPr algn="l" defTabSz="1005840" rtl="0" fontAlgn="base">
              <a:spcBef>
                <a:spcPct val="0"/>
              </a:spcBef>
              <a:spcAft>
                <a:spcPct val="0"/>
              </a:spcAft>
            </a:pPr>
            <a:r>
              <a:rPr lang="en-US" sz="1980" kern="1200" dirty="0">
                <a:solidFill>
                  <a:srgbClr val="002060"/>
                </a:solidFill>
                <a:latin typeface="Arial"/>
              </a:rPr>
              <a:t>.</a:t>
            </a:r>
          </a:p>
        </p:txBody>
      </p:sp>
      <p:sp>
        <p:nvSpPr>
          <p:cNvPr id="3" name="Rectangle 2">
            <a:extLst>
              <a:ext uri="{FF2B5EF4-FFF2-40B4-BE49-F238E27FC236}">
                <a16:creationId xmlns:a16="http://schemas.microsoft.com/office/drawing/2014/main" xmlns="" id="{67B2CFED-70FD-DB44-708A-7A5DE4771189}"/>
              </a:ext>
            </a:extLst>
          </p:cNvPr>
          <p:cNvSpPr/>
          <p:nvPr/>
        </p:nvSpPr>
        <p:spPr>
          <a:xfrm>
            <a:off x="838201" y="5486400"/>
            <a:ext cx="6934200" cy="567420"/>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l" defTabSz="1005840" rtl="0" fontAlgn="base">
              <a:spcBef>
                <a:spcPct val="0"/>
              </a:spcBef>
              <a:spcAft>
                <a:spcPct val="0"/>
              </a:spcAft>
            </a:pPr>
            <a:r>
              <a:rPr lang="en-US" kern="1200" dirty="0">
                <a:solidFill>
                  <a:srgbClr val="002060"/>
                </a:solidFill>
                <a:effectLst>
                  <a:outerShdw blurRad="38100" dist="38100" dir="2700000" algn="tl">
                    <a:srgbClr val="000000">
                      <a:alpha val="43137"/>
                    </a:srgbClr>
                  </a:outerShdw>
                </a:effectLst>
                <a:latin typeface="Arial"/>
              </a:rPr>
              <a:t>Maha Manachi MD</a:t>
            </a:r>
          </a:p>
        </p:txBody>
      </p:sp>
      <p:sp>
        <p:nvSpPr>
          <p:cNvPr id="5" name="Subtitle 4">
            <a:extLst>
              <a:ext uri="{FF2B5EF4-FFF2-40B4-BE49-F238E27FC236}">
                <a16:creationId xmlns:a16="http://schemas.microsoft.com/office/drawing/2014/main" xmlns="" id="{7BD586A2-BE00-DDB9-B78A-86C834931254}"/>
              </a:ext>
            </a:extLst>
          </p:cNvPr>
          <p:cNvSpPr>
            <a:spLocks noGrp="1"/>
          </p:cNvSpPr>
          <p:nvPr>
            <p:ph type="subTitle" idx="1"/>
          </p:nvPr>
        </p:nvSpPr>
        <p:spPr>
          <a:xfrm>
            <a:off x="1" y="2895600"/>
            <a:ext cx="9520554" cy="2244932"/>
          </a:xfrm>
          <a:solidFill>
            <a:schemeClr val="bg1">
              <a:lumMod val="95000"/>
            </a:schemeClr>
          </a:solidFill>
        </p:spPr>
        <p:txBody>
          <a:bodyPr/>
          <a:lstStyle/>
          <a:p>
            <a:endParaRPr lang="en-US" dirty="0">
              <a:solidFill>
                <a:srgbClr val="002060"/>
              </a:solidFill>
            </a:endParaRPr>
          </a:p>
          <a:p>
            <a:endParaRPr lang="en-US" dirty="0">
              <a:solidFill>
                <a:srgbClr val="002060"/>
              </a:solidFill>
            </a:endParaRPr>
          </a:p>
          <a:p>
            <a:r>
              <a:rPr lang="en-US" dirty="0">
                <a:solidFill>
                  <a:srgbClr val="002060"/>
                </a:solidFill>
              </a:rPr>
              <a:t>     </a:t>
            </a:r>
            <a:r>
              <a:rPr lang="en-US" dirty="0">
                <a:solidFill>
                  <a:srgbClr val="002060"/>
                </a:solidFill>
                <a:highlight>
                  <a:srgbClr val="FFFF00"/>
                </a:highlight>
              </a:rPr>
              <a:t>Ibrutinib Discontinuation, Clinical Impact debate</a:t>
            </a:r>
          </a:p>
        </p:txBody>
      </p:sp>
      <p:pic>
        <p:nvPicPr>
          <p:cNvPr id="7" name="Picture 6">
            <a:extLst>
              <a:ext uri="{FF2B5EF4-FFF2-40B4-BE49-F238E27FC236}">
                <a16:creationId xmlns:a16="http://schemas.microsoft.com/office/drawing/2014/main" xmlns="" id="{A0E03F05-5FE7-1385-914A-5A58D5831DE5}"/>
              </a:ext>
            </a:extLst>
          </p:cNvPr>
          <p:cNvPicPr>
            <a:picLocks noChangeAspect="1"/>
          </p:cNvPicPr>
          <p:nvPr/>
        </p:nvPicPr>
        <p:blipFill>
          <a:blip r:embed="rId2"/>
          <a:stretch>
            <a:fillRect/>
          </a:stretch>
        </p:blipFill>
        <p:spPr>
          <a:xfrm>
            <a:off x="838200" y="451972"/>
            <a:ext cx="2136776" cy="1529228"/>
          </a:xfrm>
          <a:prstGeom prst="rect">
            <a:avLst/>
          </a:prstGeom>
          <a:ln>
            <a:noFill/>
          </a:ln>
          <a:effectLst>
            <a:softEdge rad="112500"/>
          </a:effectLst>
        </p:spPr>
      </p:pic>
      <p:pic>
        <p:nvPicPr>
          <p:cNvPr id="12" name="Picture 11">
            <a:extLst>
              <a:ext uri="{FF2B5EF4-FFF2-40B4-BE49-F238E27FC236}">
                <a16:creationId xmlns:a16="http://schemas.microsoft.com/office/drawing/2014/main" xmlns="" id="{BBF28508-E55B-946B-CA3A-1624CA177B42}"/>
              </a:ext>
            </a:extLst>
          </p:cNvPr>
          <p:cNvPicPr>
            <a:picLocks noChangeAspect="1"/>
          </p:cNvPicPr>
          <p:nvPr/>
        </p:nvPicPr>
        <p:blipFill>
          <a:blip r:embed="rId3"/>
          <a:stretch>
            <a:fillRect/>
          </a:stretch>
        </p:blipFill>
        <p:spPr>
          <a:xfrm>
            <a:off x="7083425" y="307200"/>
            <a:ext cx="2052955" cy="1674000"/>
          </a:xfrm>
          <a:prstGeom prst="rect">
            <a:avLst/>
          </a:prstGeom>
        </p:spPr>
      </p:pic>
      <p:pic>
        <p:nvPicPr>
          <p:cNvPr id="6" name="Picture 5">
            <a:extLst>
              <a:ext uri="{FF2B5EF4-FFF2-40B4-BE49-F238E27FC236}">
                <a16:creationId xmlns:a16="http://schemas.microsoft.com/office/drawing/2014/main" xmlns="" id="{D5C7B667-7BB7-BD28-59F2-11295F2189A0}"/>
              </a:ext>
            </a:extLst>
          </p:cNvPr>
          <p:cNvPicPr>
            <a:picLocks noChangeAspect="1"/>
          </p:cNvPicPr>
          <p:nvPr/>
        </p:nvPicPr>
        <p:blipFill>
          <a:blip r:embed="rId4"/>
          <a:stretch>
            <a:fillRect/>
          </a:stretch>
        </p:blipFill>
        <p:spPr>
          <a:xfrm>
            <a:off x="4883785" y="5354705"/>
            <a:ext cx="3273425" cy="220719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AEF9A8-1837-338B-40DC-5E9B7282F9B3}"/>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xmlns="" id="{AFF774B1-8767-4109-18D3-67D4D0BCD1E5}"/>
              </a:ext>
            </a:extLst>
          </p:cNvPr>
          <p:cNvSpPr>
            <a:spLocks noGrp="1"/>
          </p:cNvSpPr>
          <p:nvPr>
            <p:ph type="body" idx="1"/>
          </p:nvPr>
        </p:nvSpPr>
        <p:spPr>
          <a:xfrm>
            <a:off x="609600" y="2895600"/>
            <a:ext cx="8534399" cy="4308872"/>
          </a:xfrm>
        </p:spPr>
        <p:txBody>
          <a:bodyPr/>
          <a:lstStyle/>
          <a:p>
            <a:r>
              <a:rPr lang="en-GB" sz="2000" dirty="0"/>
              <a:t>Background: Dose reduction (DR) has been used to manage treatment-related adverse events (AEs) effectively and avoid early treatment discontinuation in patients (pts) with CLL/SLL receiving ibrutinib (</a:t>
            </a:r>
            <a:r>
              <a:rPr lang="en-GB" sz="2000" dirty="0" err="1"/>
              <a:t>ibr</a:t>
            </a:r>
            <a:r>
              <a:rPr lang="en-GB" sz="2000" dirty="0"/>
              <a:t>) in the first-line (1L) setting.</a:t>
            </a:r>
          </a:p>
          <a:p>
            <a:r>
              <a:rPr lang="en-GB" sz="2000" dirty="0"/>
              <a:t> This study evaluated DR and time to next treatment (TTNT) following AE in Medicare pts with CLL/SLL who were initiating </a:t>
            </a:r>
            <a:r>
              <a:rPr lang="en-GB" sz="2000" dirty="0" err="1"/>
              <a:t>ibr</a:t>
            </a:r>
            <a:endParaRPr lang="en-GB" sz="2000" dirty="0"/>
          </a:p>
          <a:p>
            <a:r>
              <a:rPr lang="en-GB" sz="2000" dirty="0"/>
              <a:t>Methods: Medicare Fee-for-Service (FFS) closed claims and </a:t>
            </a:r>
            <a:r>
              <a:rPr lang="en-GB" sz="2000" dirty="0" err="1"/>
              <a:t>enrollment</a:t>
            </a:r>
            <a:r>
              <a:rPr lang="en-GB" sz="2000" dirty="0"/>
              <a:t> data were used to identify pts with CLL/SLL who initiated 1L single-agent </a:t>
            </a:r>
            <a:r>
              <a:rPr lang="en-GB" sz="2000" dirty="0" err="1"/>
              <a:t>ibr</a:t>
            </a:r>
            <a:r>
              <a:rPr lang="en-GB" sz="2000" dirty="0"/>
              <a:t> (420 mg/day) from January 2014 to September 2020 with an incident AE following treatment initiation. </a:t>
            </a:r>
            <a:r>
              <a:rPr lang="en-GB" sz="2000" dirty="0" err="1"/>
              <a:t>Ibr</a:t>
            </a:r>
            <a:r>
              <a:rPr lang="en-GB" sz="2000" dirty="0"/>
              <a:t> DR was defined as reduction of starting dose following the first reported incident AE</a:t>
            </a:r>
          </a:p>
          <a:p>
            <a:r>
              <a:rPr lang="en-GB" sz="2000" dirty="0"/>
              <a:t>TTNT was defined as time from first incident AE to initiation of a new agent (#90 days of </a:t>
            </a:r>
            <a:r>
              <a:rPr lang="en-GB" sz="2000" dirty="0" err="1"/>
              <a:t>ibr</a:t>
            </a:r>
            <a:r>
              <a:rPr lang="en-GB" sz="2000" dirty="0"/>
              <a:t> discontinuation) or death and was compared in pts with and without DR using Kaplan-Meier analysis and a time-varying Cox proportional hazards model</a:t>
            </a:r>
          </a:p>
        </p:txBody>
      </p:sp>
      <p:pic>
        <p:nvPicPr>
          <p:cNvPr id="5" name="Picture 4">
            <a:extLst>
              <a:ext uri="{FF2B5EF4-FFF2-40B4-BE49-F238E27FC236}">
                <a16:creationId xmlns:a16="http://schemas.microsoft.com/office/drawing/2014/main" xmlns="" id="{C0C71753-938F-435B-BF85-CA61F397728C}"/>
              </a:ext>
            </a:extLst>
          </p:cNvPr>
          <p:cNvPicPr>
            <a:picLocks noChangeAspect="1"/>
          </p:cNvPicPr>
          <p:nvPr/>
        </p:nvPicPr>
        <p:blipFill rotWithShape="1">
          <a:blip r:embed="rId2"/>
          <a:srcRect l="8333" t="23064" r="32577" b="37878"/>
          <a:stretch/>
        </p:blipFill>
        <p:spPr>
          <a:xfrm>
            <a:off x="304800" y="63244"/>
            <a:ext cx="7696200" cy="2451355"/>
          </a:xfrm>
          <a:prstGeom prst="rect">
            <a:avLst/>
          </a:prstGeom>
        </p:spPr>
      </p:pic>
    </p:spTree>
    <p:extLst>
      <p:ext uri="{BB962C8B-B14F-4D97-AF65-F5344CB8AC3E}">
        <p14:creationId xmlns:p14="http://schemas.microsoft.com/office/powerpoint/2010/main" xmlns="" val="33938694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AEF9A8-1837-338B-40DC-5E9B7282F9B3}"/>
              </a:ext>
            </a:extLst>
          </p:cNvPr>
          <p:cNvSpPr>
            <a:spLocks noGrp="1"/>
          </p:cNvSpPr>
          <p:nvPr>
            <p:ph type="title"/>
          </p:nvPr>
        </p:nvSpPr>
        <p:spPr>
          <a:xfrm>
            <a:off x="7696200" y="472577"/>
            <a:ext cx="2286000" cy="830997"/>
          </a:xfrm>
        </p:spPr>
        <p:txBody>
          <a:bodyPr/>
          <a:lstStyle/>
          <a:p>
            <a:r>
              <a:rPr lang="en-GB" dirty="0">
                <a:solidFill>
                  <a:srgbClr val="C00000"/>
                </a:solidFill>
              </a:rPr>
              <a:t/>
            </a:r>
            <a:br>
              <a:rPr lang="en-GB" dirty="0">
                <a:solidFill>
                  <a:srgbClr val="C00000"/>
                </a:solidFill>
              </a:rPr>
            </a:br>
            <a:r>
              <a:rPr lang="en-GB" dirty="0">
                <a:solidFill>
                  <a:srgbClr val="C00000"/>
                </a:solidFill>
              </a:rPr>
              <a:t>Dose Reduction of Ibrutimib,1line</a:t>
            </a:r>
          </a:p>
        </p:txBody>
      </p:sp>
      <p:sp>
        <p:nvSpPr>
          <p:cNvPr id="3" name="Text Placeholder 2">
            <a:extLst>
              <a:ext uri="{FF2B5EF4-FFF2-40B4-BE49-F238E27FC236}">
                <a16:creationId xmlns:a16="http://schemas.microsoft.com/office/drawing/2014/main" xmlns="" id="{AFF774B1-8767-4109-18D3-67D4D0BCD1E5}"/>
              </a:ext>
            </a:extLst>
          </p:cNvPr>
          <p:cNvSpPr>
            <a:spLocks noGrp="1"/>
          </p:cNvSpPr>
          <p:nvPr>
            <p:ph type="body" idx="1"/>
          </p:nvPr>
        </p:nvSpPr>
        <p:spPr>
          <a:xfrm>
            <a:off x="457200" y="2531141"/>
            <a:ext cx="8305801" cy="5109091"/>
          </a:xfrm>
        </p:spPr>
        <p:txBody>
          <a:bodyPr/>
          <a:lstStyle/>
          <a:p>
            <a:r>
              <a:rPr lang="en-GB" dirty="0"/>
              <a:t>Results: </a:t>
            </a:r>
          </a:p>
          <a:p>
            <a:r>
              <a:rPr lang="en-GB" dirty="0"/>
              <a:t>Of </a:t>
            </a:r>
            <a:r>
              <a:rPr lang="en-GB" dirty="0">
                <a:highlight>
                  <a:srgbClr val="00FFFF"/>
                </a:highlight>
              </a:rPr>
              <a:t>3575 pts </a:t>
            </a:r>
            <a:r>
              <a:rPr lang="en-GB" dirty="0"/>
              <a:t>included in the analysis (median age: 76 years; male: 63.4%), 459 (12.8%) had a DR. Duration of 1L </a:t>
            </a:r>
            <a:r>
              <a:rPr lang="en-GB" dirty="0" err="1"/>
              <a:t>ibr</a:t>
            </a:r>
            <a:r>
              <a:rPr lang="en-GB" dirty="0"/>
              <a:t>, time to first incident AE, time to DR, and TTNT varied among study cohorts. Median TTNT (standard deviation [SD]) for pts with and without DR was 49.8 months (1.4) and 22.0 months (0.6), respectively.</a:t>
            </a:r>
          </a:p>
          <a:p>
            <a:r>
              <a:rPr lang="en-GB" dirty="0"/>
              <a:t> After 6 and 12 months of follow-up, significantly fewer pts with DR discontinued treatment than pts without DR (6 months: 8.3% vs 27.3%, P = 0.0062; 12 months: 13.8% vs 38.2%, P = 0.0003). A</a:t>
            </a:r>
          </a:p>
          <a:p>
            <a:r>
              <a:rPr lang="en-GB" dirty="0"/>
              <a:t>A total of 51 pts discontinued treatment immediately after the first incident AE; 414 deaths were reported within 90 days of the first incident AE. After controlling for baseline demographics and clinical characteristics as well as time-varying HCRU and costs, </a:t>
            </a:r>
            <a:r>
              <a:rPr lang="en-GB" dirty="0">
                <a:highlight>
                  <a:srgbClr val="FFFF00"/>
                </a:highlight>
              </a:rPr>
              <a:t>pts with DR were not significantly likely to discontinue treatment compared with pts without DR (hazard ratio [95% CI], DR vs no DR: 0.89 [0.71–1.12]). </a:t>
            </a:r>
            <a:r>
              <a:rPr lang="en-GB" dirty="0"/>
              <a:t>Increased age, comorbidity index score, healthcare costs, and number of hospitalizations were significant predictors of treatment discontinuation. </a:t>
            </a:r>
            <a:r>
              <a:rPr lang="en-GB" sz="2000" b="1" dirty="0">
                <a:highlight>
                  <a:srgbClr val="00FFFF"/>
                </a:highlight>
              </a:rPr>
              <a:t>Conclusions: Among Medicare FFS pts with CLL/SLL and an AE following initiation of 1L </a:t>
            </a:r>
            <a:r>
              <a:rPr lang="en-GB" sz="2000" b="1" dirty="0" err="1">
                <a:highlight>
                  <a:srgbClr val="00FFFF"/>
                </a:highlight>
              </a:rPr>
              <a:t>ibr</a:t>
            </a:r>
            <a:r>
              <a:rPr lang="en-GB" sz="2000" b="1" dirty="0">
                <a:highlight>
                  <a:srgbClr val="00FFFF"/>
                </a:highlight>
              </a:rPr>
              <a:t>, pts with DR remained on therapy significantly longer than pts without DR. </a:t>
            </a:r>
            <a:r>
              <a:rPr lang="en-GB" sz="2000" b="1" dirty="0" err="1">
                <a:highlight>
                  <a:srgbClr val="00FFFF"/>
                </a:highlight>
              </a:rPr>
              <a:t>Ibr</a:t>
            </a:r>
            <a:r>
              <a:rPr lang="en-GB" sz="2000" b="1" dirty="0">
                <a:highlight>
                  <a:srgbClr val="00FFFF"/>
                </a:highlight>
              </a:rPr>
              <a:t> DR may be an effective strategy to manage tolerability while maintaining clinical efficacy. </a:t>
            </a:r>
          </a:p>
        </p:txBody>
      </p:sp>
      <p:pic>
        <p:nvPicPr>
          <p:cNvPr id="5" name="Picture 4">
            <a:extLst>
              <a:ext uri="{FF2B5EF4-FFF2-40B4-BE49-F238E27FC236}">
                <a16:creationId xmlns:a16="http://schemas.microsoft.com/office/drawing/2014/main" xmlns="" id="{C0C71753-938F-435B-BF85-CA61F397728C}"/>
              </a:ext>
            </a:extLst>
          </p:cNvPr>
          <p:cNvPicPr>
            <a:picLocks noChangeAspect="1"/>
          </p:cNvPicPr>
          <p:nvPr/>
        </p:nvPicPr>
        <p:blipFill rotWithShape="1">
          <a:blip r:embed="rId2"/>
          <a:srcRect l="8333" t="23064" r="32577" b="37878"/>
          <a:stretch/>
        </p:blipFill>
        <p:spPr>
          <a:xfrm>
            <a:off x="0" y="79786"/>
            <a:ext cx="7696200" cy="2451355"/>
          </a:xfrm>
          <a:prstGeom prst="rect">
            <a:avLst/>
          </a:prstGeom>
        </p:spPr>
      </p:pic>
    </p:spTree>
    <p:extLst>
      <p:ext uri="{BB962C8B-B14F-4D97-AF65-F5344CB8AC3E}">
        <p14:creationId xmlns:p14="http://schemas.microsoft.com/office/powerpoint/2010/main" xmlns="" val="16965626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4440C1-903E-BA95-6E2D-6E5A9F148B24}"/>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xmlns="" id="{F5F26174-1C8F-CC87-8744-5AC34569851B}"/>
              </a:ext>
            </a:extLst>
          </p:cNvPr>
          <p:cNvSpPr>
            <a:spLocks noGrp="1"/>
          </p:cNvSpPr>
          <p:nvPr>
            <p:ph type="body" idx="1"/>
          </p:nvPr>
        </p:nvSpPr>
        <p:spPr>
          <a:xfrm>
            <a:off x="731519" y="2590799"/>
            <a:ext cx="8336281" cy="4540089"/>
          </a:xfrm>
        </p:spPr>
        <p:txBody>
          <a:bodyPr/>
          <a:lstStyle/>
          <a:p>
            <a:pPr>
              <a:lnSpc>
                <a:spcPct val="107000"/>
              </a:lnSpc>
              <a:spcAft>
                <a:spcPts val="800"/>
              </a:spcAft>
            </a:pPr>
            <a:r>
              <a:rPr lang="en-GB" sz="1800" kern="100" dirty="0">
                <a:effectLst/>
                <a:latin typeface="Aptos" panose="020B0004020202020204" pitchFamily="34" charset="0"/>
                <a:ea typeface="Aptos" panose="020B0004020202020204" pitchFamily="34" charset="0"/>
                <a:cs typeface="Arial" panose="020B0604020202020204" pitchFamily="34" charset="0"/>
              </a:rPr>
              <a:t>This study used Medicare claims </a:t>
            </a:r>
            <a:r>
              <a:rPr lang="en-GB" sz="1800" b="1" kern="100" dirty="0">
                <a:effectLst/>
                <a:highlight>
                  <a:srgbClr val="00FF00"/>
                </a:highlight>
                <a:latin typeface="Aptos" panose="020B0004020202020204" pitchFamily="34" charset="0"/>
                <a:ea typeface="Aptos" panose="020B0004020202020204" pitchFamily="34" charset="0"/>
                <a:cs typeface="Arial" panose="020B0604020202020204" pitchFamily="34" charset="0"/>
              </a:rPr>
              <a:t>(2013–2019)(11,870 new ibrutinib initiators )</a:t>
            </a:r>
          </a:p>
          <a:p>
            <a:pPr>
              <a:lnSpc>
                <a:spcPct val="107000"/>
              </a:lnSpc>
              <a:spcAft>
                <a:spcPts val="800"/>
              </a:spcAft>
            </a:pPr>
            <a:r>
              <a:rPr lang="en-GB" sz="1800" kern="100" dirty="0">
                <a:effectLst/>
                <a:latin typeface="Aptos" panose="020B0004020202020204" pitchFamily="34" charset="0"/>
                <a:ea typeface="Aptos" panose="020B0004020202020204" pitchFamily="34" charset="0"/>
                <a:cs typeface="Arial" panose="020B0604020202020204" pitchFamily="34" charset="0"/>
              </a:rPr>
              <a:t> to examine ibrutinib discontinuation and associated factors among elderly patients with chronic lymphocytic </a:t>
            </a:r>
            <a:r>
              <a:rPr lang="en-GB" sz="1800" kern="100" dirty="0" err="1">
                <a:effectLst/>
                <a:latin typeface="Aptos" panose="020B0004020202020204" pitchFamily="34" charset="0"/>
                <a:ea typeface="Aptos" panose="020B0004020202020204" pitchFamily="34" charset="0"/>
                <a:cs typeface="Arial" panose="020B0604020202020204" pitchFamily="34" charset="0"/>
              </a:rPr>
              <a:t>leukemia</a:t>
            </a:r>
            <a:r>
              <a:rPr lang="en-GB" sz="1800" kern="100" dirty="0">
                <a:effectLst/>
                <a:latin typeface="Aptos" panose="020B0004020202020204" pitchFamily="34" charset="0"/>
                <a:ea typeface="Aptos" panose="020B0004020202020204" pitchFamily="34" charset="0"/>
                <a:cs typeface="Arial" panose="020B0604020202020204" pitchFamily="34" charset="0"/>
              </a:rPr>
              <a:t> (CLL)/small lymphocytic lymphoma (SLL). </a:t>
            </a:r>
          </a:p>
          <a:p>
            <a:pPr>
              <a:lnSpc>
                <a:spcPct val="107000"/>
              </a:lnSpc>
              <a:spcAft>
                <a:spcPts val="800"/>
              </a:spcAft>
            </a:pPr>
            <a:r>
              <a:rPr lang="en-GB" sz="1800" kern="100" dirty="0">
                <a:effectLst/>
                <a:latin typeface="Aptos" panose="020B0004020202020204" pitchFamily="34" charset="0"/>
                <a:ea typeface="Aptos" panose="020B0004020202020204" pitchFamily="34" charset="0"/>
                <a:cs typeface="Arial" panose="020B0604020202020204" pitchFamily="34" charset="0"/>
              </a:rPr>
              <a:t>Over a median follow-up of 2.1</a:t>
            </a:r>
            <a:r>
              <a:rPr lang="en-GB" sz="1800" kern="100" dirty="0">
                <a:effectLst/>
                <a:latin typeface="Arial" panose="020B0604020202020204" pitchFamily="34" charset="0"/>
                <a:ea typeface="Aptos" panose="020B0004020202020204" pitchFamily="34" charset="0"/>
                <a:cs typeface="Arial" panose="020B0604020202020204" pitchFamily="34" charset="0"/>
              </a:rPr>
              <a:t> </a:t>
            </a:r>
            <a:r>
              <a:rPr lang="en-GB" sz="1800" kern="100" dirty="0">
                <a:effectLst/>
                <a:latin typeface="Aptos" panose="020B0004020202020204" pitchFamily="34" charset="0"/>
                <a:ea typeface="Aptos" panose="020B0004020202020204" pitchFamily="34" charset="0"/>
                <a:cs typeface="Arial" panose="020B0604020202020204" pitchFamily="34" charset="0"/>
              </a:rPr>
              <a:t>years, two-thirds (65.2%) of the 11,870 new ibrutinib initiators were discontinued, with half (45.1%) of patients discontinuing within 12</a:t>
            </a:r>
            <a:r>
              <a:rPr lang="en-GB" sz="1800" kern="100" dirty="0">
                <a:effectLst/>
                <a:latin typeface="Arial" panose="020B0604020202020204" pitchFamily="34" charset="0"/>
                <a:ea typeface="Aptos" panose="020B0004020202020204" pitchFamily="34" charset="0"/>
                <a:cs typeface="Arial" panose="020B0604020202020204" pitchFamily="34" charset="0"/>
              </a:rPr>
              <a:t> </a:t>
            </a:r>
            <a:r>
              <a:rPr lang="en-GB" sz="1800" kern="100" dirty="0">
                <a:effectLst/>
                <a:latin typeface="Aptos" panose="020B0004020202020204" pitchFamily="34" charset="0"/>
                <a:ea typeface="Aptos" panose="020B0004020202020204" pitchFamily="34" charset="0"/>
                <a:cs typeface="Arial" panose="020B0604020202020204" pitchFamily="34" charset="0"/>
              </a:rPr>
              <a:t>months of initiation</a:t>
            </a:r>
            <a:r>
              <a:rPr lang="en-GB" sz="1800" kern="100" dirty="0">
                <a:effectLst/>
                <a:highlight>
                  <a:srgbClr val="FFFF00"/>
                </a:highlight>
                <a:latin typeface="Aptos" panose="020B0004020202020204" pitchFamily="34" charset="0"/>
                <a:ea typeface="Aptos" panose="020B0004020202020204" pitchFamily="34" charset="0"/>
                <a:cs typeface="Arial" panose="020B0604020202020204" pitchFamily="34" charset="0"/>
              </a:rPr>
              <a:t>. Factors such as advanced age, lack of Part D low-income subsidy, evidence of prior CLL/SLL treatment, and cardiovascular comorbidities (e.g. atrial fibrillation) were associated with higher risk of discontinuation</a:t>
            </a:r>
            <a:r>
              <a:rPr lang="en-GB" sz="1800" kern="100" dirty="0">
                <a:effectLst/>
                <a:latin typeface="Aptos" panose="020B0004020202020204" pitchFamily="34" charset="0"/>
                <a:ea typeface="Aptos" panose="020B0004020202020204" pitchFamily="34" charset="0"/>
                <a:cs typeface="Arial" panose="020B0604020202020204" pitchFamily="34" charset="0"/>
              </a:rPr>
              <a:t>.</a:t>
            </a:r>
          </a:p>
          <a:p>
            <a:pPr>
              <a:lnSpc>
                <a:spcPct val="107000"/>
              </a:lnSpc>
              <a:spcAft>
                <a:spcPts val="800"/>
              </a:spcAft>
            </a:pPr>
            <a:r>
              <a:rPr lang="en-GB" sz="1800" kern="100" dirty="0">
                <a:effectLst/>
                <a:latin typeface="Aptos" panose="020B0004020202020204" pitchFamily="34" charset="0"/>
                <a:ea typeface="Aptos" panose="020B0004020202020204" pitchFamily="34" charset="0"/>
                <a:cs typeface="Arial" panose="020B0604020202020204" pitchFamily="34" charset="0"/>
              </a:rPr>
              <a:t> Over a median of 1.2</a:t>
            </a:r>
            <a:r>
              <a:rPr lang="en-GB" sz="1800" kern="100" dirty="0">
                <a:effectLst/>
                <a:latin typeface="Arial" panose="020B0604020202020204" pitchFamily="34" charset="0"/>
                <a:ea typeface="Aptos" panose="020B0004020202020204" pitchFamily="34" charset="0"/>
                <a:cs typeface="Arial" panose="020B0604020202020204" pitchFamily="34" charset="0"/>
              </a:rPr>
              <a:t> </a:t>
            </a:r>
            <a:r>
              <a:rPr lang="en-GB" sz="1800" kern="100" dirty="0">
                <a:effectLst/>
                <a:latin typeface="Aptos" panose="020B0004020202020204" pitchFamily="34" charset="0"/>
                <a:ea typeface="Aptos" panose="020B0004020202020204" pitchFamily="34" charset="0"/>
                <a:cs typeface="Arial" panose="020B0604020202020204" pitchFamily="34" charset="0"/>
              </a:rPr>
              <a:t>years from discontinuation, 40% of discontinuers initiated another CLL/SLL treatment after ibrutinib discontinuation; 25% of patients restarted ibrutinib treatment at some point over follow-up. Our findings point to a large unmet need with the widely used BTKi ibrutinib and underscore the importance of ongoing development of efficacious and well-tolerated CLL/SLL therapies.</a:t>
            </a:r>
          </a:p>
          <a:p>
            <a:endParaRPr lang="en-GB" dirty="0"/>
          </a:p>
        </p:txBody>
      </p:sp>
      <p:pic>
        <p:nvPicPr>
          <p:cNvPr id="5" name="Picture 4">
            <a:extLst>
              <a:ext uri="{FF2B5EF4-FFF2-40B4-BE49-F238E27FC236}">
                <a16:creationId xmlns:a16="http://schemas.microsoft.com/office/drawing/2014/main" xmlns="" id="{8488EBC9-183B-4717-0E6E-141B6AE3E423}"/>
              </a:ext>
            </a:extLst>
          </p:cNvPr>
          <p:cNvPicPr>
            <a:picLocks noChangeAspect="1"/>
          </p:cNvPicPr>
          <p:nvPr/>
        </p:nvPicPr>
        <p:blipFill rotWithShape="1">
          <a:blip r:embed="rId2"/>
          <a:srcRect l="14539" t="23064" r="15909" b="50000"/>
          <a:stretch/>
        </p:blipFill>
        <p:spPr>
          <a:xfrm>
            <a:off x="682624" y="133484"/>
            <a:ext cx="8766175" cy="2000116"/>
          </a:xfrm>
          <a:prstGeom prst="rect">
            <a:avLst/>
          </a:prstGeom>
        </p:spPr>
      </p:pic>
      <p:pic>
        <p:nvPicPr>
          <p:cNvPr id="7" name="Picture 6">
            <a:extLst>
              <a:ext uri="{FF2B5EF4-FFF2-40B4-BE49-F238E27FC236}">
                <a16:creationId xmlns:a16="http://schemas.microsoft.com/office/drawing/2014/main" xmlns="" id="{3ACB040A-DEA1-0802-947B-0E10158A578E}"/>
              </a:ext>
            </a:extLst>
          </p:cNvPr>
          <p:cNvPicPr>
            <a:picLocks noChangeAspect="1"/>
          </p:cNvPicPr>
          <p:nvPr/>
        </p:nvPicPr>
        <p:blipFill rotWithShape="1">
          <a:blip r:embed="rId3"/>
          <a:srcRect l="18182" t="27104" r="16666" b="33838"/>
          <a:stretch/>
        </p:blipFill>
        <p:spPr>
          <a:xfrm>
            <a:off x="698501" y="0"/>
            <a:ext cx="8458199" cy="2457315"/>
          </a:xfrm>
          <a:prstGeom prst="rect">
            <a:avLst/>
          </a:prstGeom>
        </p:spPr>
      </p:pic>
    </p:spTree>
    <p:extLst>
      <p:ext uri="{BB962C8B-B14F-4D97-AF65-F5344CB8AC3E}">
        <p14:creationId xmlns:p14="http://schemas.microsoft.com/office/powerpoint/2010/main" xmlns="" val="10711954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4440C1-903E-BA95-6E2D-6E5A9F148B24}"/>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xmlns="" id="{F5F26174-1C8F-CC87-8744-5AC34569851B}"/>
              </a:ext>
            </a:extLst>
          </p:cNvPr>
          <p:cNvSpPr>
            <a:spLocks noGrp="1"/>
          </p:cNvSpPr>
          <p:nvPr>
            <p:ph type="body" idx="1"/>
          </p:nvPr>
        </p:nvSpPr>
        <p:spPr>
          <a:xfrm>
            <a:off x="682624" y="2380389"/>
            <a:ext cx="8156577" cy="5232202"/>
          </a:xfrm>
        </p:spPr>
        <p:txBody>
          <a:bodyPr/>
          <a:lstStyle/>
          <a:p>
            <a:r>
              <a:rPr lang="en-GB" sz="2000" b="1" dirty="0">
                <a:highlight>
                  <a:srgbClr val="FFFF00"/>
                </a:highlight>
              </a:rPr>
              <a:t> conclusion</a:t>
            </a:r>
            <a:r>
              <a:rPr lang="en-GB" sz="2000" b="1" dirty="0"/>
              <a:t>, this largest real-world study to date of elderly patients with CLL/SLL initiating ibrutinib shows high rates of discontinuation and low rates of initiation of another CLL/SLL treatment. </a:t>
            </a:r>
          </a:p>
          <a:p>
            <a:endParaRPr lang="en-GB" sz="2000" b="1" dirty="0"/>
          </a:p>
          <a:p>
            <a:r>
              <a:rPr lang="en-GB" sz="2000" b="1" dirty="0"/>
              <a:t>Discontinuation was more likely in those with advanced age, frailty, refractory CLL/SLL, lack of a Part D LIS, and </a:t>
            </a:r>
            <a:r>
              <a:rPr lang="en-GB" sz="2000" b="1" dirty="0" err="1"/>
              <a:t>cardiovas-cular</a:t>
            </a:r>
            <a:r>
              <a:rPr lang="en-GB" sz="2000" b="1" dirty="0"/>
              <a:t> comorbidities such as atrial fibrillation. Taken together, our findings point to a large unmet need  with the widely used BTKi ibrutinib.</a:t>
            </a:r>
          </a:p>
          <a:p>
            <a:endParaRPr lang="en-GB" sz="2000" b="1" dirty="0"/>
          </a:p>
          <a:p>
            <a:r>
              <a:rPr lang="en-GB" sz="2000" b="1" dirty="0">
                <a:highlight>
                  <a:srgbClr val="00FF00"/>
                </a:highlight>
              </a:rPr>
              <a:t> Clinicians should be made aware of the patient characteristics associate</a:t>
            </a:r>
          </a:p>
          <a:p>
            <a:r>
              <a:rPr lang="en-GB" sz="2000" b="1" dirty="0">
                <a:highlight>
                  <a:srgbClr val="00FF00"/>
                </a:highlight>
              </a:rPr>
              <a:t>with ibrutinib discontinuation and closely monitor patients accordingly. </a:t>
            </a:r>
          </a:p>
          <a:p>
            <a:endParaRPr lang="en-GB" sz="2000" b="1" dirty="0"/>
          </a:p>
          <a:p>
            <a:r>
              <a:rPr lang="en-GB" sz="2000" b="1" dirty="0"/>
              <a:t>Alternatively, these patients who have higher risk of discontinuation on ibrutinib maybe ideal candidates for other novel agents that offer abetter safety and/or efficacy profile. Future research should examine how newer novel agents (e.g. BCL-2s,next-generation BTKis) address this unmet need </a:t>
            </a:r>
            <a:r>
              <a:rPr lang="en-GB" sz="2000" b="1" dirty="0" err="1"/>
              <a:t>inelderly</a:t>
            </a:r>
            <a:r>
              <a:rPr lang="en-GB" sz="2000" b="1" dirty="0"/>
              <a:t> patients with CLL/SLL</a:t>
            </a:r>
          </a:p>
        </p:txBody>
      </p:sp>
      <p:pic>
        <p:nvPicPr>
          <p:cNvPr id="5" name="Picture 4">
            <a:extLst>
              <a:ext uri="{FF2B5EF4-FFF2-40B4-BE49-F238E27FC236}">
                <a16:creationId xmlns:a16="http://schemas.microsoft.com/office/drawing/2014/main" xmlns="" id="{8488EBC9-183B-4717-0E6E-141B6AE3E423}"/>
              </a:ext>
            </a:extLst>
          </p:cNvPr>
          <p:cNvPicPr>
            <a:picLocks noChangeAspect="1"/>
          </p:cNvPicPr>
          <p:nvPr/>
        </p:nvPicPr>
        <p:blipFill rotWithShape="1">
          <a:blip r:embed="rId2"/>
          <a:srcRect l="14539" t="23064" r="15909" b="50000"/>
          <a:stretch/>
        </p:blipFill>
        <p:spPr>
          <a:xfrm>
            <a:off x="682624" y="133484"/>
            <a:ext cx="8766175" cy="2000116"/>
          </a:xfrm>
          <a:prstGeom prst="rect">
            <a:avLst/>
          </a:prstGeom>
        </p:spPr>
      </p:pic>
      <p:pic>
        <p:nvPicPr>
          <p:cNvPr id="11" name="Picture 10">
            <a:extLst>
              <a:ext uri="{FF2B5EF4-FFF2-40B4-BE49-F238E27FC236}">
                <a16:creationId xmlns:a16="http://schemas.microsoft.com/office/drawing/2014/main" xmlns="" id="{A9EE2AA3-F339-C6D5-C3A8-2D088AC1722E}"/>
              </a:ext>
            </a:extLst>
          </p:cNvPr>
          <p:cNvPicPr>
            <a:picLocks noChangeAspect="1"/>
          </p:cNvPicPr>
          <p:nvPr/>
        </p:nvPicPr>
        <p:blipFill>
          <a:blip r:embed="rId3"/>
          <a:stretch>
            <a:fillRect/>
          </a:stretch>
        </p:blipFill>
        <p:spPr>
          <a:xfrm>
            <a:off x="377219" y="27022"/>
            <a:ext cx="8461981" cy="2213040"/>
          </a:xfrm>
          <a:prstGeom prst="rect">
            <a:avLst/>
          </a:prstGeom>
        </p:spPr>
      </p:pic>
    </p:spTree>
    <p:extLst>
      <p:ext uri="{BB962C8B-B14F-4D97-AF65-F5344CB8AC3E}">
        <p14:creationId xmlns:p14="http://schemas.microsoft.com/office/powerpoint/2010/main" xmlns="" val="11873679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A185A2-19CD-353F-B174-957F656A361D}"/>
              </a:ext>
            </a:extLst>
          </p:cNvPr>
          <p:cNvSpPr>
            <a:spLocks noGrp="1"/>
          </p:cNvSpPr>
          <p:nvPr>
            <p:ph type="title" idx="4294967295"/>
          </p:nvPr>
        </p:nvSpPr>
        <p:spPr>
          <a:xfrm>
            <a:off x="685800" y="381000"/>
            <a:ext cx="8521700" cy="815975"/>
          </a:xfrm>
          <a:prstGeom prst="rect">
            <a:avLst/>
          </a:prstGeom>
        </p:spPr>
        <p:txBody>
          <a:bodyPr/>
          <a:lstStyle/>
          <a:p>
            <a:r>
              <a:rPr lang="en-GB" sz="2000" dirty="0">
                <a:solidFill>
                  <a:srgbClr val="C00000"/>
                </a:solidFill>
              </a:rPr>
              <a:t>Real-world treatment patterns, discontinuation and clinical outcomes in patients with B-cell lymphoproliferative diseases treated with BTK inhibitors in China</a:t>
            </a:r>
            <a:br>
              <a:rPr lang="en-GB" sz="2000" dirty="0">
                <a:solidFill>
                  <a:srgbClr val="C00000"/>
                </a:solidFill>
              </a:rPr>
            </a:br>
            <a:r>
              <a:rPr lang="en-GB" sz="1600" dirty="0">
                <a:solidFill>
                  <a:srgbClr val="C00000"/>
                </a:solidFill>
              </a:rPr>
              <a:t/>
            </a:r>
            <a:br>
              <a:rPr lang="en-GB" sz="1600" dirty="0">
                <a:solidFill>
                  <a:srgbClr val="C00000"/>
                </a:solidFill>
              </a:rPr>
            </a:br>
            <a:r>
              <a:rPr lang="en-GB" sz="1600" dirty="0">
                <a:solidFill>
                  <a:srgbClr val="C00000"/>
                </a:solidFill>
              </a:rPr>
              <a:t>State Key Laboratory of Experimental </a:t>
            </a:r>
            <a:r>
              <a:rPr lang="en-GB" sz="1600" dirty="0" err="1">
                <a:solidFill>
                  <a:srgbClr val="C00000"/>
                </a:solidFill>
              </a:rPr>
              <a:t>Hematology</a:t>
            </a:r>
            <a:r>
              <a:rPr lang="en-GB" sz="1600" dirty="0">
                <a:solidFill>
                  <a:srgbClr val="C00000"/>
                </a:solidFill>
              </a:rPr>
              <a:t>, National Clinical Research </a:t>
            </a:r>
            <a:r>
              <a:rPr lang="en-GB" sz="1600" dirty="0" err="1">
                <a:solidFill>
                  <a:srgbClr val="C00000"/>
                </a:solidFill>
              </a:rPr>
              <a:t>Center</a:t>
            </a:r>
            <a:r>
              <a:rPr lang="en-GB" sz="1600" dirty="0">
                <a:solidFill>
                  <a:srgbClr val="C00000"/>
                </a:solidFill>
              </a:rPr>
              <a:t> for Blood Diseases, </a:t>
            </a:r>
            <a:r>
              <a:rPr lang="en-GB" sz="1600" dirty="0" err="1">
                <a:solidFill>
                  <a:srgbClr val="C00000"/>
                </a:solidFill>
              </a:rPr>
              <a:t>Haihe</a:t>
            </a:r>
            <a:r>
              <a:rPr lang="en-GB" sz="1600" dirty="0">
                <a:solidFill>
                  <a:srgbClr val="C00000"/>
                </a:solidFill>
              </a:rPr>
              <a:t> Laboratory of Cell Ecosystem, Institute of </a:t>
            </a:r>
            <a:r>
              <a:rPr lang="en-GB" sz="1600" dirty="0" err="1">
                <a:solidFill>
                  <a:srgbClr val="C00000"/>
                </a:solidFill>
              </a:rPr>
              <a:t>Hematology</a:t>
            </a:r>
            <a:r>
              <a:rPr lang="en-GB" sz="1600" dirty="0">
                <a:solidFill>
                  <a:srgbClr val="C00000"/>
                </a:solidFill>
              </a:rPr>
              <a:t> &amp; Blood Diseases Hospital, Chinese Academy of Medical Sciences &amp; Peking Union Medical College, Tianjin f </a:t>
            </a:r>
            <a:r>
              <a:rPr lang="en-GB" sz="1600" dirty="0" err="1">
                <a:solidFill>
                  <a:srgbClr val="C00000"/>
                </a:solidFill>
              </a:rPr>
              <a:t>Healh</a:t>
            </a:r>
            <a:r>
              <a:rPr lang="en-GB" sz="1600" dirty="0">
                <a:solidFill>
                  <a:srgbClr val="C00000"/>
                </a:solidFill>
              </a:rPr>
              <a:t> Science, Tianjin, China</a:t>
            </a:r>
            <a:r>
              <a:rPr lang="en-GB" sz="2000" dirty="0">
                <a:solidFill>
                  <a:srgbClr val="C00000"/>
                </a:solidFill>
              </a:rPr>
              <a:t/>
            </a:r>
            <a:br>
              <a:rPr lang="en-GB" sz="2000" dirty="0">
                <a:solidFill>
                  <a:srgbClr val="C00000"/>
                </a:solidFill>
              </a:rPr>
            </a:br>
            <a:endParaRPr lang="en-GB" sz="2000" dirty="0">
              <a:solidFill>
                <a:srgbClr val="C00000"/>
              </a:solidFill>
            </a:endParaRPr>
          </a:p>
        </p:txBody>
      </p:sp>
      <p:sp>
        <p:nvSpPr>
          <p:cNvPr id="4" name="TextBox 3">
            <a:extLst>
              <a:ext uri="{FF2B5EF4-FFF2-40B4-BE49-F238E27FC236}">
                <a16:creationId xmlns:a16="http://schemas.microsoft.com/office/drawing/2014/main" xmlns="" id="{563E1D0D-C234-F3A8-3F59-BC0658975C43}"/>
              </a:ext>
            </a:extLst>
          </p:cNvPr>
          <p:cNvSpPr txBox="1"/>
          <p:nvPr/>
        </p:nvSpPr>
        <p:spPr>
          <a:xfrm>
            <a:off x="685800" y="2690336"/>
            <a:ext cx="6248400" cy="1477328"/>
          </a:xfrm>
          <a:prstGeom prst="rect">
            <a:avLst/>
          </a:prstGeom>
          <a:noFill/>
        </p:spPr>
        <p:txBody>
          <a:bodyPr wrap="square">
            <a:spAutoFit/>
          </a:bodyPr>
          <a:lstStyle/>
          <a:p>
            <a:pPr algn="l"/>
            <a:r>
              <a:rPr lang="en-GB" b="0" i="0" dirty="0">
                <a:solidFill>
                  <a:srgbClr val="282828"/>
                </a:solidFill>
                <a:effectLst/>
                <a:highlight>
                  <a:srgbClr val="F7F7F7"/>
                </a:highlight>
                <a:latin typeface="MuseoSans"/>
              </a:rPr>
              <a:t>Sec. Cancer </a:t>
            </a:r>
            <a:r>
              <a:rPr lang="en-GB" b="0" i="0" dirty="0" err="1">
                <a:solidFill>
                  <a:srgbClr val="282828"/>
                </a:solidFill>
                <a:effectLst/>
                <a:highlight>
                  <a:srgbClr val="F7F7F7"/>
                </a:highlight>
                <a:latin typeface="MuseoSans"/>
              </a:rPr>
              <a:t>ImmunitORIGINAL</a:t>
            </a:r>
            <a:r>
              <a:rPr lang="en-GB" b="0" i="0" dirty="0">
                <a:solidFill>
                  <a:srgbClr val="282828"/>
                </a:solidFill>
                <a:effectLst/>
                <a:highlight>
                  <a:srgbClr val="F7F7F7"/>
                </a:highlight>
                <a:latin typeface="MuseoSans"/>
              </a:rPr>
              <a:t> RESEARCH article</a:t>
            </a:r>
          </a:p>
          <a:p>
            <a:pPr algn="l"/>
            <a:r>
              <a:rPr lang="en-GB" b="0" i="0" dirty="0">
                <a:solidFill>
                  <a:srgbClr val="282828"/>
                </a:solidFill>
                <a:effectLst/>
                <a:highlight>
                  <a:srgbClr val="F7F7F7"/>
                </a:highlight>
                <a:latin typeface="MuseoSans"/>
              </a:rPr>
              <a:t>Front. Immunol., 07 July 2023</a:t>
            </a:r>
          </a:p>
          <a:p>
            <a:pPr algn="l"/>
            <a:r>
              <a:rPr lang="en-GB" b="0" i="0" dirty="0">
                <a:solidFill>
                  <a:srgbClr val="282828"/>
                </a:solidFill>
                <a:effectLst/>
                <a:highlight>
                  <a:srgbClr val="F7F7F7"/>
                </a:highlight>
                <a:latin typeface="MuseoSans"/>
              </a:rPr>
              <a:t>y and Immunotherapy</a:t>
            </a:r>
          </a:p>
          <a:p>
            <a:pPr algn="l"/>
            <a:r>
              <a:rPr lang="en-GB" b="0" i="0" dirty="0">
                <a:solidFill>
                  <a:srgbClr val="282828"/>
                </a:solidFill>
                <a:effectLst/>
                <a:highlight>
                  <a:srgbClr val="F7F7F7"/>
                </a:highlight>
                <a:latin typeface="MuseoSans"/>
              </a:rPr>
              <a:t>Volume 14 - 2023 </a:t>
            </a:r>
          </a:p>
          <a:p>
            <a:pPr algn="l"/>
            <a:r>
              <a:rPr lang="en-GB" b="0" i="0" dirty="0">
                <a:solidFill>
                  <a:srgbClr val="282828"/>
                </a:solidFill>
                <a:effectLst/>
                <a:highlight>
                  <a:srgbClr val="F7F7F7"/>
                </a:highlight>
                <a:latin typeface="MuseoSans"/>
              </a:rPr>
              <a:t> </a:t>
            </a:r>
            <a:r>
              <a:rPr lang="en-GB" b="0" i="0" u="none" strike="noStrike" dirty="0">
                <a:solidFill>
                  <a:srgbClr val="282828"/>
                </a:solidFill>
                <a:effectLst/>
                <a:highlight>
                  <a:srgbClr val="F7F7F7"/>
                </a:highlight>
                <a:latin typeface="MuseoSans"/>
                <a:hlinkClick r:id="rId2"/>
              </a:rPr>
              <a:t>https://doi.org/10.3389/fimmu.2023.1184395</a:t>
            </a:r>
            <a:endParaRPr lang="en-GB" b="0" i="0" dirty="0">
              <a:solidFill>
                <a:srgbClr val="282828"/>
              </a:solidFill>
              <a:effectLst/>
              <a:highlight>
                <a:srgbClr val="F7F7F7"/>
              </a:highlight>
              <a:latin typeface="MuseoSans"/>
            </a:endParaRPr>
          </a:p>
        </p:txBody>
      </p:sp>
      <p:graphicFrame>
        <p:nvGraphicFramePr>
          <p:cNvPr id="3" name="Diagram 2">
            <a:extLst>
              <a:ext uri="{FF2B5EF4-FFF2-40B4-BE49-F238E27FC236}">
                <a16:creationId xmlns:a16="http://schemas.microsoft.com/office/drawing/2014/main" xmlns="" id="{AB096C47-88D0-51AD-7B75-39C9E1593979}"/>
              </a:ext>
            </a:extLst>
          </p:cNvPr>
          <p:cNvGraphicFramePr/>
          <p:nvPr>
            <p:extLst>
              <p:ext uri="{D42A27DB-BD31-4B8C-83A1-F6EECF244321}">
                <p14:modId xmlns:p14="http://schemas.microsoft.com/office/powerpoint/2010/main" xmlns="" val="4032703317"/>
              </p:ext>
            </p:extLst>
          </p:nvPr>
        </p:nvGraphicFramePr>
        <p:xfrm>
          <a:off x="3048000" y="3322782"/>
          <a:ext cx="6705600" cy="447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xmlns="" id="{D3AFCEEF-9404-AF2E-8C76-42EFCE246D7F}"/>
              </a:ext>
            </a:extLst>
          </p:cNvPr>
          <p:cNvSpPr txBox="1"/>
          <p:nvPr/>
        </p:nvSpPr>
        <p:spPr>
          <a:xfrm>
            <a:off x="228600" y="4419601"/>
            <a:ext cx="2514600" cy="2862322"/>
          </a:xfrm>
          <a:prstGeom prst="rect">
            <a:avLst/>
          </a:prstGeom>
          <a:noFill/>
        </p:spPr>
        <p:txBody>
          <a:bodyPr wrap="square">
            <a:spAutoFit/>
          </a:bodyPr>
          <a:lstStyle/>
          <a:p>
            <a:r>
              <a:rPr lang="en-GB" sz="1800" b="1" dirty="0">
                <a:solidFill>
                  <a:srgbClr val="C00000"/>
                </a:solidFill>
                <a:highlight>
                  <a:srgbClr val="00FFFF"/>
                </a:highlight>
              </a:rPr>
              <a:t>At the last follow-up, 288 (42.8%) patients had discontinued</a:t>
            </a:r>
            <a:br>
              <a:rPr lang="en-GB" sz="1800" b="1" dirty="0">
                <a:solidFill>
                  <a:srgbClr val="C00000"/>
                </a:solidFill>
                <a:highlight>
                  <a:srgbClr val="00FFFF"/>
                </a:highlight>
              </a:rPr>
            </a:br>
            <a:r>
              <a:rPr lang="en-GB" sz="1800" b="1" dirty="0">
                <a:solidFill>
                  <a:srgbClr val="C00000"/>
                </a:solidFill>
                <a:highlight>
                  <a:srgbClr val="00FFFF"/>
                </a:highlight>
              </a:rPr>
              <a:t>BTKi-based treatment. </a:t>
            </a:r>
          </a:p>
          <a:p>
            <a:r>
              <a:rPr lang="en-GB" sz="1800" b="1" dirty="0">
                <a:solidFill>
                  <a:srgbClr val="00B050"/>
                </a:solidFill>
              </a:rPr>
              <a:t>The reasons for discontinuing BTKi were</a:t>
            </a:r>
            <a:br>
              <a:rPr lang="en-GB" sz="1800" b="1" dirty="0">
                <a:solidFill>
                  <a:srgbClr val="00B050"/>
                </a:solidFill>
              </a:rPr>
            </a:br>
            <a:r>
              <a:rPr lang="en-GB" sz="1800" b="1" dirty="0">
                <a:solidFill>
                  <a:srgbClr val="00B050"/>
                </a:solidFill>
              </a:rPr>
              <a:t>grouped into four categories</a:t>
            </a:r>
            <a:r>
              <a:rPr lang="en-GB" sz="1800" b="1" dirty="0"/>
              <a:t>.</a:t>
            </a:r>
            <a:endParaRPr lang="en-GB" b="1" dirty="0"/>
          </a:p>
        </p:txBody>
      </p:sp>
    </p:spTree>
    <p:extLst>
      <p:ext uri="{BB962C8B-B14F-4D97-AF65-F5344CB8AC3E}">
        <p14:creationId xmlns:p14="http://schemas.microsoft.com/office/powerpoint/2010/main" xmlns="" val="290984585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118826-9638-CFAE-EED2-6B37D94736DA}"/>
              </a:ext>
            </a:extLst>
          </p:cNvPr>
          <p:cNvSpPr>
            <a:spLocks noGrp="1"/>
          </p:cNvSpPr>
          <p:nvPr>
            <p:ph type="title"/>
          </p:nvPr>
        </p:nvSpPr>
        <p:spPr>
          <a:xfrm>
            <a:off x="2379979" y="273811"/>
            <a:ext cx="6979920" cy="646331"/>
          </a:xfrm>
        </p:spPr>
        <p:txBody>
          <a:bodyPr/>
          <a:lstStyle/>
          <a:p>
            <a:r>
              <a:rPr lang="en-GB" sz="2400" dirty="0">
                <a:solidFill>
                  <a:srgbClr val="FF0000"/>
                </a:solidFill>
              </a:rPr>
              <a:t>BTKi discontinuation time and reason</a:t>
            </a:r>
            <a:r>
              <a:rPr lang="en-GB" dirty="0"/>
              <a:t/>
            </a:r>
            <a:br>
              <a:rPr lang="en-GB" dirty="0"/>
            </a:br>
            <a:endParaRPr lang="en-GB" dirty="0"/>
          </a:p>
        </p:txBody>
      </p:sp>
      <p:sp>
        <p:nvSpPr>
          <p:cNvPr id="3" name="Text Placeholder 2">
            <a:extLst>
              <a:ext uri="{FF2B5EF4-FFF2-40B4-BE49-F238E27FC236}">
                <a16:creationId xmlns:a16="http://schemas.microsoft.com/office/drawing/2014/main" xmlns="" id="{0D84A1BF-99BE-37C1-CE9B-01230B88D22B}"/>
              </a:ext>
            </a:extLst>
          </p:cNvPr>
          <p:cNvSpPr>
            <a:spLocks noGrp="1"/>
          </p:cNvSpPr>
          <p:nvPr>
            <p:ph type="body" idx="1"/>
          </p:nvPr>
        </p:nvSpPr>
        <p:spPr/>
        <p:txBody>
          <a:bodyPr/>
          <a:lstStyle/>
          <a:p>
            <a:endParaRPr lang="en-GB" dirty="0"/>
          </a:p>
        </p:txBody>
      </p:sp>
      <p:pic>
        <p:nvPicPr>
          <p:cNvPr id="5" name="Picture 4">
            <a:extLst>
              <a:ext uri="{FF2B5EF4-FFF2-40B4-BE49-F238E27FC236}">
                <a16:creationId xmlns:a16="http://schemas.microsoft.com/office/drawing/2014/main" xmlns="" id="{E578A47E-9D0D-8657-CA8D-64D082542F79}"/>
              </a:ext>
            </a:extLst>
          </p:cNvPr>
          <p:cNvPicPr>
            <a:picLocks noChangeAspect="1"/>
          </p:cNvPicPr>
          <p:nvPr/>
        </p:nvPicPr>
        <p:blipFill rotWithShape="1">
          <a:blip r:embed="rId2"/>
          <a:srcRect l="26515" t="33839" r="7273" b="14983"/>
          <a:stretch/>
        </p:blipFill>
        <p:spPr>
          <a:xfrm>
            <a:off x="0" y="920143"/>
            <a:ext cx="10058400" cy="5194772"/>
          </a:xfrm>
          <a:prstGeom prst="rect">
            <a:avLst/>
          </a:prstGeom>
          <a:ln w="76200">
            <a:solidFill>
              <a:srgbClr val="FFFF00"/>
            </a:solidFill>
          </a:ln>
        </p:spPr>
      </p:pic>
    </p:spTree>
    <p:extLst>
      <p:ext uri="{BB962C8B-B14F-4D97-AF65-F5344CB8AC3E}">
        <p14:creationId xmlns:p14="http://schemas.microsoft.com/office/powerpoint/2010/main" xmlns="" val="34364524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118826-9638-CFAE-EED2-6B37D94736DA}"/>
              </a:ext>
            </a:extLst>
          </p:cNvPr>
          <p:cNvSpPr>
            <a:spLocks noGrp="1"/>
          </p:cNvSpPr>
          <p:nvPr>
            <p:ph type="title"/>
          </p:nvPr>
        </p:nvSpPr>
        <p:spPr>
          <a:xfrm>
            <a:off x="2379979" y="273811"/>
            <a:ext cx="6979920" cy="646331"/>
          </a:xfrm>
        </p:spPr>
        <p:txBody>
          <a:bodyPr/>
          <a:lstStyle/>
          <a:p>
            <a:r>
              <a:rPr lang="en-GB" sz="2400" dirty="0">
                <a:solidFill>
                  <a:srgbClr val="FF0000"/>
                </a:solidFill>
              </a:rPr>
              <a:t>BTKi discontinuation time and reason</a:t>
            </a:r>
            <a:r>
              <a:rPr lang="en-GB" dirty="0"/>
              <a:t/>
            </a:r>
            <a:br>
              <a:rPr lang="en-GB" dirty="0"/>
            </a:br>
            <a:endParaRPr lang="en-GB" dirty="0"/>
          </a:p>
        </p:txBody>
      </p:sp>
      <p:sp>
        <p:nvSpPr>
          <p:cNvPr id="3" name="Text Placeholder 2">
            <a:extLst>
              <a:ext uri="{FF2B5EF4-FFF2-40B4-BE49-F238E27FC236}">
                <a16:creationId xmlns:a16="http://schemas.microsoft.com/office/drawing/2014/main" xmlns="" id="{0D84A1BF-99BE-37C1-CE9B-01230B88D22B}"/>
              </a:ext>
            </a:extLst>
          </p:cNvPr>
          <p:cNvSpPr>
            <a:spLocks noGrp="1"/>
          </p:cNvSpPr>
          <p:nvPr>
            <p:ph type="body" idx="1"/>
          </p:nvPr>
        </p:nvSpPr>
        <p:spPr>
          <a:xfrm>
            <a:off x="381000" y="1458461"/>
            <a:ext cx="9524999" cy="5847755"/>
          </a:xfrm>
        </p:spPr>
        <p:txBody>
          <a:bodyPr/>
          <a:lstStyle/>
          <a:p>
            <a:pPr marL="285750" indent="-285750">
              <a:buFontTx/>
              <a:buChar char="-"/>
            </a:pPr>
            <a:r>
              <a:rPr lang="en-GB" sz="2000" b="1" dirty="0"/>
              <a:t>288 (42.8%) patients had discontinued BTKi-based treatment. </a:t>
            </a:r>
          </a:p>
          <a:p>
            <a:pPr marL="285750" indent="-285750">
              <a:buFontTx/>
              <a:buChar char="-"/>
            </a:pPr>
            <a:r>
              <a:rPr lang="en-GB" sz="2000" b="1" dirty="0"/>
              <a:t>The reasons for discontinuing BTKi were grouped into four categories.</a:t>
            </a:r>
          </a:p>
          <a:p>
            <a:pPr marL="285750" indent="-285750">
              <a:buFontTx/>
              <a:buChar char="-"/>
            </a:pPr>
            <a:r>
              <a:rPr lang="en-GB" sz="2000" b="1" dirty="0"/>
              <a:t>Statistically, significant longer time of BTKi adherence were observed in patients with first-line therapy.</a:t>
            </a:r>
          </a:p>
          <a:p>
            <a:pPr marL="285750" indent="-285750">
              <a:buFontTx/>
              <a:buChar char="-"/>
            </a:pPr>
            <a:r>
              <a:rPr lang="en-GB" sz="2000" b="1" dirty="0"/>
              <a:t> </a:t>
            </a:r>
            <a:r>
              <a:rPr lang="en-GB" sz="2000" b="1" dirty="0">
                <a:solidFill>
                  <a:srgbClr val="00B050"/>
                </a:solidFill>
              </a:rPr>
              <a:t>First, 89 of the 288 patients discontinued BTKi due to toxicity (30.9%).</a:t>
            </a:r>
          </a:p>
          <a:p>
            <a:r>
              <a:rPr lang="en-GB" sz="2000" b="1" dirty="0">
                <a:solidFill>
                  <a:srgbClr val="00B050"/>
                </a:solidFill>
              </a:rPr>
              <a:t> Among those who discontinued due to toxicity, the most common causes for discontinuation were infection (40.4%), followed by thrombocytopenia or bleeding (16.9%), skin rash (10.1%), neutropenia (9.0%), cardiac arrhythmia (9.0%), </a:t>
            </a:r>
            <a:r>
              <a:rPr lang="en-GB" sz="2000" b="1" dirty="0" err="1">
                <a:solidFill>
                  <a:srgbClr val="00B050"/>
                </a:solidFill>
              </a:rPr>
              <a:t>anemia</a:t>
            </a:r>
            <a:r>
              <a:rPr lang="en-GB" sz="2000" b="1" dirty="0">
                <a:solidFill>
                  <a:srgbClr val="00B050"/>
                </a:solidFill>
              </a:rPr>
              <a:t> (4.5%), and reactivation of hepatitis B (4.5%). </a:t>
            </a:r>
          </a:p>
          <a:p>
            <a:pPr marL="285750" indent="-285750">
              <a:buFontTx/>
              <a:buChar char="-"/>
            </a:pPr>
            <a:r>
              <a:rPr lang="en-GB" sz="2000" b="1" dirty="0"/>
              <a:t>Second, 140 of the 288 patients discontinued BTKi due to progression, transformation or death (48.6%). 98 of the 140 patients (70.0%) were R/R patients. </a:t>
            </a:r>
          </a:p>
          <a:p>
            <a:pPr marL="285750" indent="-285750">
              <a:buFontTx/>
              <a:buChar char="-"/>
            </a:pPr>
            <a:r>
              <a:rPr lang="en-GB" sz="2000" b="1" dirty="0"/>
              <a:t>Third, 11.8% patients (34/288) withdrew BTKi due to unaffordable insurance or patients’ preference. </a:t>
            </a:r>
          </a:p>
          <a:p>
            <a:pPr marL="285750" indent="-285750">
              <a:buFontTx/>
              <a:buChar char="-"/>
            </a:pPr>
            <a:r>
              <a:rPr lang="en-GB" sz="2000" b="1" dirty="0"/>
              <a:t>Fourth, 8.7% patients (25/288) discontinued BTKi according to the professional suggestions. Of those, 16 patients finished the treatment course of </a:t>
            </a:r>
            <a:r>
              <a:rPr lang="en-GB" sz="2000" b="1" dirty="0" err="1"/>
              <a:t>BTKi+FCR</a:t>
            </a:r>
            <a:r>
              <a:rPr lang="en-GB" sz="2000" b="1" dirty="0"/>
              <a:t> and reached minimal residual disease (MRD)-negative complete remission (CR). Following the physician’s advice, these patients discontinued BTKi and started regular post-withdrawal follow-up checks. Other patients discontinued BTKi or changed treatment regimens in preparation for surgery or </a:t>
            </a:r>
            <a:r>
              <a:rPr lang="en-GB" sz="2000" b="1" dirty="0" err="1"/>
              <a:t>allo</a:t>
            </a:r>
            <a:r>
              <a:rPr lang="en-GB" sz="2000" b="1" dirty="0"/>
              <a:t>-transplantation</a:t>
            </a:r>
          </a:p>
        </p:txBody>
      </p:sp>
    </p:spTree>
    <p:extLst>
      <p:ext uri="{BB962C8B-B14F-4D97-AF65-F5344CB8AC3E}">
        <p14:creationId xmlns:p14="http://schemas.microsoft.com/office/powerpoint/2010/main" xmlns="" val="26758053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118826-9638-CFAE-EED2-6B37D94736DA}"/>
              </a:ext>
            </a:extLst>
          </p:cNvPr>
          <p:cNvSpPr>
            <a:spLocks noGrp="1"/>
          </p:cNvSpPr>
          <p:nvPr>
            <p:ph type="title"/>
          </p:nvPr>
        </p:nvSpPr>
        <p:spPr>
          <a:xfrm>
            <a:off x="2379979" y="273811"/>
            <a:ext cx="6979920" cy="646331"/>
          </a:xfrm>
        </p:spPr>
        <p:txBody>
          <a:bodyPr/>
          <a:lstStyle/>
          <a:p>
            <a:r>
              <a:rPr lang="en-GB" sz="2400" dirty="0">
                <a:solidFill>
                  <a:srgbClr val="FF0000"/>
                </a:solidFill>
              </a:rPr>
              <a:t>BTKi discontinuation time and reason</a:t>
            </a:r>
            <a:r>
              <a:rPr lang="en-GB" dirty="0"/>
              <a:t/>
            </a:r>
            <a:br>
              <a:rPr lang="en-GB" dirty="0"/>
            </a:br>
            <a:endParaRPr lang="en-GB" dirty="0"/>
          </a:p>
        </p:txBody>
      </p:sp>
      <p:sp>
        <p:nvSpPr>
          <p:cNvPr id="3" name="Text Placeholder 2">
            <a:extLst>
              <a:ext uri="{FF2B5EF4-FFF2-40B4-BE49-F238E27FC236}">
                <a16:creationId xmlns:a16="http://schemas.microsoft.com/office/drawing/2014/main" xmlns="" id="{0D84A1BF-99BE-37C1-CE9B-01230B88D22B}"/>
              </a:ext>
            </a:extLst>
          </p:cNvPr>
          <p:cNvSpPr>
            <a:spLocks noGrp="1"/>
          </p:cNvSpPr>
          <p:nvPr>
            <p:ph type="body" idx="1"/>
          </p:nvPr>
        </p:nvSpPr>
        <p:spPr>
          <a:xfrm>
            <a:off x="381000" y="1458461"/>
            <a:ext cx="9524999" cy="5847755"/>
          </a:xfrm>
        </p:spPr>
        <p:txBody>
          <a:bodyPr/>
          <a:lstStyle/>
          <a:p>
            <a:pPr marL="285750" indent="-285750">
              <a:buFontTx/>
              <a:buChar char="-"/>
            </a:pPr>
            <a:r>
              <a:rPr lang="en-GB" sz="2000" dirty="0"/>
              <a:t>Among the 288 patients who had discontinued BTKi during follow-up, </a:t>
            </a:r>
          </a:p>
          <a:p>
            <a:pPr marL="285750" indent="-285750">
              <a:buFontTx/>
              <a:buChar char="-"/>
            </a:pPr>
            <a:r>
              <a:rPr lang="en-GB" sz="2000" dirty="0"/>
              <a:t>26.4% of those discontinued within 6 months on BTKi identified as early discontinuation. The major reason for early discontinuation was toxicity (48.7%), followed by disease progression (42.1%). Patients with early discontinuation had extreme worse outcome with a median PDS of only 6.9 months. </a:t>
            </a:r>
          </a:p>
          <a:p>
            <a:pPr marL="285750" indent="-285750">
              <a:buFontTx/>
              <a:buChar char="-"/>
            </a:pPr>
            <a:r>
              <a:rPr lang="en-GB" sz="2000" dirty="0"/>
              <a:t> patients who discontinued after 24 months on BTKi had a significantly longer survival whatever the withdrawal cause (median PDS: 46.5 months vs. 13.2 months for those discontinued in 12-24 months, P=0.003, Figure 6A). </a:t>
            </a:r>
          </a:p>
          <a:p>
            <a:pPr marL="285750" indent="-285750">
              <a:buFontTx/>
              <a:buChar char="-"/>
            </a:pPr>
            <a:r>
              <a:rPr lang="en-GB" sz="2000" dirty="0"/>
              <a:t>When we looked into the effect of discontinuation reason on survival, patients who discontinued due to toxicity had similar post discontinuation survival to those who discontinued due to disease progression (median PDS 10.8 and 11.1 months, P=0.776). Patients who withdrew BTKi due to economic reasons or professional suggestion had relatively longer survival after BTKi discontinuation compared to other reasons (median PDS 46.5 and not reach, respectively, Figure 6B). In our subgroup analysis of specific disease subtypes and treatment statuses, we observed that patients with CLL and WM/LPL, as well as both treatment-naïve and relapsed/refractory patients, who discontinued BTKi due to toxicity or within 6 months had significantly shorter post-BTKi survival (Supplementary Figure 3). However, the reason for discontinuation held no prognostic significance in patients with MCL (Supplementary Figure 3E)</a:t>
            </a:r>
            <a:endParaRPr lang="en-GB" sz="2000" b="1" dirty="0"/>
          </a:p>
        </p:txBody>
      </p:sp>
      <p:pic>
        <p:nvPicPr>
          <p:cNvPr id="5" name="Picture 4">
            <a:extLst>
              <a:ext uri="{FF2B5EF4-FFF2-40B4-BE49-F238E27FC236}">
                <a16:creationId xmlns:a16="http://schemas.microsoft.com/office/drawing/2014/main" xmlns="" id="{9AE36FA7-1746-61F3-9CC6-626D64B9143B}"/>
              </a:ext>
            </a:extLst>
          </p:cNvPr>
          <p:cNvPicPr>
            <a:picLocks noChangeAspect="1"/>
          </p:cNvPicPr>
          <p:nvPr/>
        </p:nvPicPr>
        <p:blipFill rotWithShape="1">
          <a:blip r:embed="rId3"/>
          <a:srcRect l="29546" t="35185" r="12879" b="13636"/>
          <a:stretch/>
        </p:blipFill>
        <p:spPr>
          <a:xfrm>
            <a:off x="266701" y="1905838"/>
            <a:ext cx="9524998" cy="4953000"/>
          </a:xfrm>
          <a:prstGeom prst="rect">
            <a:avLst/>
          </a:prstGeom>
          <a:ln w="76200">
            <a:solidFill>
              <a:srgbClr val="FFC000"/>
            </a:solidFill>
          </a:ln>
        </p:spPr>
      </p:pic>
    </p:spTree>
    <p:extLst>
      <p:ext uri="{BB962C8B-B14F-4D97-AF65-F5344CB8AC3E}">
        <p14:creationId xmlns:p14="http://schemas.microsoft.com/office/powerpoint/2010/main" xmlns="" val="34782970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118826-9638-CFAE-EED2-6B37D94736DA}"/>
              </a:ext>
            </a:extLst>
          </p:cNvPr>
          <p:cNvSpPr>
            <a:spLocks noGrp="1"/>
          </p:cNvSpPr>
          <p:nvPr>
            <p:ph type="title"/>
          </p:nvPr>
        </p:nvSpPr>
        <p:spPr>
          <a:xfrm>
            <a:off x="2379979" y="273811"/>
            <a:ext cx="6979920" cy="646331"/>
          </a:xfrm>
        </p:spPr>
        <p:txBody>
          <a:bodyPr/>
          <a:lstStyle/>
          <a:p>
            <a:r>
              <a:rPr lang="en-GB" sz="2400" dirty="0">
                <a:solidFill>
                  <a:srgbClr val="FF0000"/>
                </a:solidFill>
              </a:rPr>
              <a:t> Prognostic factors of post-BTKi survival</a:t>
            </a:r>
            <a:r>
              <a:rPr lang="en-GB" dirty="0"/>
              <a:t/>
            </a:r>
            <a:br>
              <a:rPr lang="en-GB" dirty="0"/>
            </a:br>
            <a:endParaRPr lang="en-GB" dirty="0"/>
          </a:p>
        </p:txBody>
      </p:sp>
      <p:sp>
        <p:nvSpPr>
          <p:cNvPr id="3" name="Text Placeholder 2">
            <a:extLst>
              <a:ext uri="{FF2B5EF4-FFF2-40B4-BE49-F238E27FC236}">
                <a16:creationId xmlns:a16="http://schemas.microsoft.com/office/drawing/2014/main" xmlns="" id="{0D84A1BF-99BE-37C1-CE9B-01230B88D22B}"/>
              </a:ext>
            </a:extLst>
          </p:cNvPr>
          <p:cNvSpPr>
            <a:spLocks noGrp="1"/>
          </p:cNvSpPr>
          <p:nvPr>
            <p:ph type="body" idx="1"/>
          </p:nvPr>
        </p:nvSpPr>
        <p:spPr>
          <a:xfrm>
            <a:off x="381000" y="1458461"/>
            <a:ext cx="9524999" cy="4924425"/>
          </a:xfrm>
        </p:spPr>
        <p:txBody>
          <a:bodyPr/>
          <a:lstStyle/>
          <a:p>
            <a:pPr marL="285750" indent="-285750">
              <a:buFontTx/>
              <a:buChar char="-"/>
            </a:pPr>
            <a:r>
              <a:rPr lang="en-GB" sz="2000" dirty="0"/>
              <a:t>We found line of therapy, depth of response less than PR, elevated LDH level with complex karyotype, with 17p deletion, withdrawal BTKi by toxicity and withdrawal BTKi within 6 months were associated with inferior post BTKi FFS and OS (Supplementary Figure 4; Figure 7). </a:t>
            </a:r>
          </a:p>
          <a:p>
            <a:pPr marL="285750" indent="-285750">
              <a:buFontTx/>
              <a:buChar char="-"/>
            </a:pPr>
            <a:r>
              <a:rPr lang="en-GB" sz="2000" dirty="0"/>
              <a:t>Besides, the following variables were also associated with inferior post BTKi OS: age&gt;65 and commercial BTKi use other than participating a clinical trial (Figure 7). However, no significant impact on outcome was identified among patients receiving different generations of BTKi (P=0.491, Figure 7B). </a:t>
            </a:r>
          </a:p>
          <a:p>
            <a:pPr marL="285750" indent="-285750">
              <a:buFontTx/>
              <a:buChar char="-"/>
            </a:pPr>
            <a:r>
              <a:rPr lang="en-GB" sz="2000" dirty="0"/>
              <a:t>Similar conclusions were reached when we considered only patients with CLL (Supplementary Figure 5).</a:t>
            </a:r>
          </a:p>
          <a:p>
            <a:pPr marL="285750" indent="-285750">
              <a:buFontTx/>
              <a:buChar char="-"/>
            </a:pPr>
            <a:r>
              <a:rPr lang="en-GB" sz="2000" dirty="0"/>
              <a:t> Besides, patients with combination had a trend of better </a:t>
            </a:r>
            <a:r>
              <a:rPr lang="en-GB" sz="2000" dirty="0" err="1"/>
              <a:t>postBTKi</a:t>
            </a:r>
            <a:r>
              <a:rPr lang="en-GB" sz="2000" dirty="0"/>
              <a:t> FFS than those with monotherapy therapy but with no statistical significance (P=0.058). To determine the independent factors associated with post BTKi survival, we included all the factors significant in univariate analyses in a multivariate Cox model. Finally, category of disease (hazard ratio [HR] = 1.8, P=0.021), age&gt;65 (HR = 1.6, P=0.045), with 17p deletion (HR = 2.7, P</a:t>
            </a:r>
            <a:endParaRPr lang="en-GB" sz="2000" b="1" dirty="0"/>
          </a:p>
        </p:txBody>
      </p:sp>
      <p:pic>
        <p:nvPicPr>
          <p:cNvPr id="6" name="Picture 5">
            <a:extLst>
              <a:ext uri="{FF2B5EF4-FFF2-40B4-BE49-F238E27FC236}">
                <a16:creationId xmlns:a16="http://schemas.microsoft.com/office/drawing/2014/main" xmlns="" id="{768E8DC6-A137-C944-1314-32C29ECE397A}"/>
              </a:ext>
            </a:extLst>
          </p:cNvPr>
          <p:cNvPicPr>
            <a:picLocks noChangeAspect="1"/>
          </p:cNvPicPr>
          <p:nvPr/>
        </p:nvPicPr>
        <p:blipFill rotWithShape="1">
          <a:blip r:embed="rId3"/>
          <a:srcRect l="31819" t="27105" r="12121" b="7091"/>
          <a:stretch/>
        </p:blipFill>
        <p:spPr>
          <a:xfrm>
            <a:off x="152401" y="920142"/>
            <a:ext cx="9524999" cy="6001063"/>
          </a:xfrm>
          <a:prstGeom prst="rect">
            <a:avLst/>
          </a:prstGeom>
          <a:ln w="76200">
            <a:solidFill>
              <a:srgbClr val="00B0F0"/>
            </a:solidFill>
          </a:ln>
        </p:spPr>
      </p:pic>
      <mc:AlternateContent xmlns:mc="http://schemas.openxmlformats.org/markup-compatibility/2006">
        <mc:Choice xmlns:p14="http://schemas.microsoft.com/office/powerpoint/2010/main" xmlns="" Requires="p14">
          <p:contentPart p14:bwMode="auto" r:id="rId4">
            <p14:nvContentPartPr>
              <p14:cNvPr id="10" name="Ink 9">
                <a:extLst>
                  <a:ext uri="{FF2B5EF4-FFF2-40B4-BE49-F238E27FC236}">
                    <a16:creationId xmlns:a16="http://schemas.microsoft.com/office/drawing/2014/main" id="{2FA12B4F-0BE8-2AEC-0B25-4A6FAA9AFBC7}"/>
                  </a:ext>
                </a:extLst>
              </p14:cNvPr>
              <p14:cNvContentPartPr/>
              <p14:nvPr/>
            </p14:nvContentPartPr>
            <p14:xfrm>
              <a:off x="3387748" y="4208585"/>
              <a:ext cx="193320" cy="1623240"/>
            </p14:xfrm>
          </p:contentPart>
        </mc:Choice>
        <mc:Fallback>
          <p:pic>
            <p:nvPicPr>
              <p:cNvPr id="10" name="Ink 9">
                <a:extLst>
                  <a:ext uri="{FF2B5EF4-FFF2-40B4-BE49-F238E27FC236}">
                    <a16:creationId xmlns:a16="http://schemas.microsoft.com/office/drawing/2014/main" xmlns="" xmlns:p14="http://schemas.microsoft.com/office/powerpoint/2010/main" id="{2FA12B4F-0BE8-2AEC-0B25-4A6FAA9AFBC7}"/>
                  </a:ext>
                </a:extLst>
              </p:cNvPr>
              <p:cNvPicPr/>
              <p:nvPr/>
            </p:nvPicPr>
            <p:blipFill>
              <a:blip r:embed="rId5"/>
              <a:stretch>
                <a:fillRect/>
              </a:stretch>
            </p:blipFill>
            <p:spPr>
              <a:xfrm>
                <a:off x="3381628" y="4202465"/>
                <a:ext cx="205560" cy="1635480"/>
              </a:xfrm>
              <a:prstGeom prst="rect">
                <a:avLst/>
              </a:prstGeom>
            </p:spPr>
          </p:pic>
        </mc:Fallback>
      </mc:AlternateContent>
      <mc:AlternateContent xmlns:mc="http://schemas.openxmlformats.org/markup-compatibility/2006">
        <mc:Choice xmlns:p14="http://schemas.microsoft.com/office/powerpoint/2010/main" xmlns="" Requires="p14">
          <p:contentPart p14:bwMode="auto" r:id="rId6">
            <p14:nvContentPartPr>
              <p14:cNvPr id="11" name="Ink 10">
                <a:extLst>
                  <a:ext uri="{FF2B5EF4-FFF2-40B4-BE49-F238E27FC236}">
                    <a16:creationId xmlns:a16="http://schemas.microsoft.com/office/drawing/2014/main" id="{9B4D4183-1D94-0B09-F127-757D91E1556C}"/>
                  </a:ext>
                </a:extLst>
              </p14:cNvPr>
              <p14:cNvContentPartPr/>
              <p14:nvPr/>
            </p14:nvContentPartPr>
            <p14:xfrm>
              <a:off x="8721868" y="4290305"/>
              <a:ext cx="141480" cy="1569960"/>
            </p14:xfrm>
          </p:contentPart>
        </mc:Choice>
        <mc:Fallback>
          <p:pic>
            <p:nvPicPr>
              <p:cNvPr id="11" name="Ink 10">
                <a:extLst>
                  <a:ext uri="{FF2B5EF4-FFF2-40B4-BE49-F238E27FC236}">
                    <a16:creationId xmlns:a16="http://schemas.microsoft.com/office/drawing/2014/main" xmlns="" xmlns:p14="http://schemas.microsoft.com/office/powerpoint/2010/main" id="{9B4D4183-1D94-0B09-F127-757D91E1556C}"/>
                  </a:ext>
                </a:extLst>
              </p:cNvPr>
              <p:cNvPicPr/>
              <p:nvPr/>
            </p:nvPicPr>
            <p:blipFill>
              <a:blip r:embed="rId7"/>
              <a:stretch>
                <a:fillRect/>
              </a:stretch>
            </p:blipFill>
            <p:spPr>
              <a:xfrm>
                <a:off x="8715748" y="4284185"/>
                <a:ext cx="153720" cy="1582200"/>
              </a:xfrm>
              <a:prstGeom prst="rect">
                <a:avLst/>
              </a:prstGeom>
            </p:spPr>
          </p:pic>
        </mc:Fallback>
      </mc:AlternateContent>
      <mc:AlternateContent xmlns:mc="http://schemas.openxmlformats.org/markup-compatibility/2006">
        <mc:Choice xmlns:p14="http://schemas.microsoft.com/office/powerpoint/2010/main" xmlns="" Requires="p14">
          <p:contentPart p14:bwMode="auto" r:id="rId8">
            <p14:nvContentPartPr>
              <p14:cNvPr id="12" name="Ink 11">
                <a:extLst>
                  <a:ext uri="{FF2B5EF4-FFF2-40B4-BE49-F238E27FC236}">
                    <a16:creationId xmlns:a16="http://schemas.microsoft.com/office/drawing/2014/main" id="{F2518A84-0A8F-A0D8-E655-063528959603}"/>
                  </a:ext>
                </a:extLst>
              </p14:cNvPr>
              <p14:cNvContentPartPr/>
              <p14:nvPr/>
            </p14:nvContentPartPr>
            <p14:xfrm>
              <a:off x="3681148" y="5911025"/>
              <a:ext cx="5335200" cy="162000"/>
            </p14:xfrm>
          </p:contentPart>
        </mc:Choice>
        <mc:Fallback>
          <p:pic>
            <p:nvPicPr>
              <p:cNvPr id="12" name="Ink 11">
                <a:extLst>
                  <a:ext uri="{FF2B5EF4-FFF2-40B4-BE49-F238E27FC236}">
                    <a16:creationId xmlns:a16="http://schemas.microsoft.com/office/drawing/2014/main" xmlns="" xmlns:p14="http://schemas.microsoft.com/office/powerpoint/2010/main" id="{F2518A84-0A8F-A0D8-E655-063528959603}"/>
                  </a:ext>
                </a:extLst>
              </p:cNvPr>
              <p:cNvPicPr/>
              <p:nvPr/>
            </p:nvPicPr>
            <p:blipFill>
              <a:blip r:embed="rId9"/>
              <a:stretch>
                <a:fillRect/>
              </a:stretch>
            </p:blipFill>
            <p:spPr>
              <a:xfrm>
                <a:off x="3675028" y="5904905"/>
                <a:ext cx="5347440" cy="174240"/>
              </a:xfrm>
              <a:prstGeom prst="rect">
                <a:avLst/>
              </a:prstGeom>
            </p:spPr>
          </p:pic>
        </mc:Fallback>
      </mc:AlternateContent>
      <p:grpSp>
        <p:nvGrpSpPr>
          <p:cNvPr id="17" name="Group 16">
            <a:extLst>
              <a:ext uri="{FF2B5EF4-FFF2-40B4-BE49-F238E27FC236}">
                <a16:creationId xmlns:a16="http://schemas.microsoft.com/office/drawing/2014/main" xmlns="" id="{FA75BA20-0D64-9FB2-E96D-9DFFAD0447E4}"/>
              </a:ext>
            </a:extLst>
          </p:cNvPr>
          <p:cNvGrpSpPr/>
          <p:nvPr/>
        </p:nvGrpSpPr>
        <p:grpSpPr>
          <a:xfrm>
            <a:off x="3423028" y="4126145"/>
            <a:ext cx="5249520" cy="154800"/>
            <a:chOff x="3423028" y="4126145"/>
            <a:chExt cx="5249520" cy="154800"/>
          </a:xfrm>
        </p:grpSpPr>
        <mc:AlternateContent xmlns:mc="http://schemas.openxmlformats.org/markup-compatibility/2006">
          <mc:Choice xmlns:p14="http://schemas.microsoft.com/office/powerpoint/2010/main" xmlns="" Requires="p14">
            <p:contentPart p14:bwMode="auto" r:id="rId10">
              <p14:nvContentPartPr>
                <p14:cNvPr id="13" name="Ink 12">
                  <a:extLst>
                    <a:ext uri="{FF2B5EF4-FFF2-40B4-BE49-F238E27FC236}">
                      <a16:creationId xmlns:a16="http://schemas.microsoft.com/office/drawing/2014/main" id="{A5524638-A21F-6D21-A15C-CF9B711972A9}"/>
                    </a:ext>
                  </a:extLst>
                </p14:cNvPr>
                <p14:cNvContentPartPr/>
                <p14:nvPr/>
              </p14:nvContentPartPr>
              <p14:xfrm>
                <a:off x="3423028" y="4126145"/>
                <a:ext cx="1886400" cy="60120"/>
              </p14:xfrm>
            </p:contentPart>
          </mc:Choice>
          <mc:Fallback>
            <p:pic>
              <p:nvPicPr>
                <p:cNvPr id="13" name="Ink 12">
                  <a:extLst>
                    <a:ext uri="{FF2B5EF4-FFF2-40B4-BE49-F238E27FC236}">
                      <a16:creationId xmlns:a16="http://schemas.microsoft.com/office/drawing/2014/main" xmlns="" xmlns:p14="http://schemas.microsoft.com/office/powerpoint/2010/main" id="{A5524638-A21F-6D21-A15C-CF9B711972A9}"/>
                    </a:ext>
                  </a:extLst>
                </p:cNvPr>
                <p:cNvPicPr/>
                <p:nvPr/>
              </p:nvPicPr>
              <p:blipFill>
                <a:blip r:embed="rId11"/>
                <a:stretch>
                  <a:fillRect/>
                </a:stretch>
              </p:blipFill>
              <p:spPr>
                <a:xfrm>
                  <a:off x="3416908" y="4120025"/>
                  <a:ext cx="1898640" cy="72360"/>
                </a:xfrm>
                <a:prstGeom prst="rect">
                  <a:avLst/>
                </a:prstGeom>
              </p:spPr>
            </p:pic>
          </mc:Fallback>
        </mc:AlternateContent>
        <mc:AlternateContent xmlns:mc="http://schemas.openxmlformats.org/markup-compatibility/2006">
          <mc:Choice xmlns:p14="http://schemas.microsoft.com/office/powerpoint/2010/main" xmlns="" Requires="p14">
            <p:contentPart p14:bwMode="auto" r:id="rId12">
              <p14:nvContentPartPr>
                <p14:cNvPr id="14" name="Ink 13">
                  <a:extLst>
                    <a:ext uri="{FF2B5EF4-FFF2-40B4-BE49-F238E27FC236}">
                      <a16:creationId xmlns:a16="http://schemas.microsoft.com/office/drawing/2014/main" id="{A7BBF0BC-1F04-4F9C-4789-915939B6D224}"/>
                    </a:ext>
                  </a:extLst>
                </p14:cNvPr>
                <p14:cNvContentPartPr/>
                <p14:nvPr/>
              </p14:nvContentPartPr>
              <p14:xfrm>
                <a:off x="5322028" y="4172945"/>
                <a:ext cx="1418400" cy="47880"/>
              </p14:xfrm>
            </p:contentPart>
          </mc:Choice>
          <mc:Fallback>
            <p:pic>
              <p:nvPicPr>
                <p:cNvPr id="14" name="Ink 13">
                  <a:extLst>
                    <a:ext uri="{FF2B5EF4-FFF2-40B4-BE49-F238E27FC236}">
                      <a16:creationId xmlns:a16="http://schemas.microsoft.com/office/drawing/2014/main" xmlns="" xmlns:p14="http://schemas.microsoft.com/office/powerpoint/2010/main" id="{A7BBF0BC-1F04-4F9C-4789-915939B6D224}"/>
                    </a:ext>
                  </a:extLst>
                </p:cNvPr>
                <p:cNvPicPr/>
                <p:nvPr/>
              </p:nvPicPr>
              <p:blipFill>
                <a:blip r:embed="rId13"/>
                <a:stretch>
                  <a:fillRect/>
                </a:stretch>
              </p:blipFill>
              <p:spPr>
                <a:xfrm>
                  <a:off x="5315908" y="4166825"/>
                  <a:ext cx="1430640" cy="60120"/>
                </a:xfrm>
                <a:prstGeom prst="rect">
                  <a:avLst/>
                </a:prstGeom>
              </p:spPr>
            </p:pic>
          </mc:Fallback>
        </mc:AlternateContent>
        <mc:AlternateContent xmlns:mc="http://schemas.openxmlformats.org/markup-compatibility/2006">
          <mc:Choice xmlns:p14="http://schemas.microsoft.com/office/powerpoint/2010/main" xmlns="" Requires="p14">
            <p:contentPart p14:bwMode="auto" r:id="rId14">
              <p14:nvContentPartPr>
                <p14:cNvPr id="16" name="Ink 15">
                  <a:extLst>
                    <a:ext uri="{FF2B5EF4-FFF2-40B4-BE49-F238E27FC236}">
                      <a16:creationId xmlns:a16="http://schemas.microsoft.com/office/drawing/2014/main" id="{7A7E382B-D916-B739-3051-BA296B0F7F7B}"/>
                    </a:ext>
                  </a:extLst>
                </p14:cNvPr>
                <p14:cNvContentPartPr/>
                <p14:nvPr/>
              </p14:nvContentPartPr>
              <p14:xfrm>
                <a:off x="6752308" y="4219745"/>
                <a:ext cx="1920240" cy="61200"/>
              </p14:xfrm>
            </p:contentPart>
          </mc:Choice>
          <mc:Fallback>
            <p:pic>
              <p:nvPicPr>
                <p:cNvPr id="16" name="Ink 15">
                  <a:extLst>
                    <a:ext uri="{FF2B5EF4-FFF2-40B4-BE49-F238E27FC236}">
                      <a16:creationId xmlns:a16="http://schemas.microsoft.com/office/drawing/2014/main" xmlns="" xmlns:p14="http://schemas.microsoft.com/office/powerpoint/2010/main" id="{7A7E382B-D916-B739-3051-BA296B0F7F7B}"/>
                    </a:ext>
                  </a:extLst>
                </p:cNvPr>
                <p:cNvPicPr/>
                <p:nvPr/>
              </p:nvPicPr>
              <p:blipFill>
                <a:blip r:embed="rId15"/>
                <a:stretch>
                  <a:fillRect/>
                </a:stretch>
              </p:blipFill>
              <p:spPr>
                <a:xfrm>
                  <a:off x="6746188" y="4213625"/>
                  <a:ext cx="1932480" cy="73440"/>
                </a:xfrm>
                <a:prstGeom prst="rect">
                  <a:avLst/>
                </a:prstGeom>
              </p:spPr>
            </p:pic>
          </mc:Fallback>
        </mc:AlternateContent>
      </p:grpSp>
      <mc:AlternateContent xmlns:mc="http://schemas.openxmlformats.org/markup-compatibility/2006">
        <mc:Choice xmlns:p14="http://schemas.microsoft.com/office/powerpoint/2010/main" xmlns="" Requires="p14">
          <p:contentPart p14:bwMode="auto" r:id="rId16">
            <p14:nvContentPartPr>
              <p14:cNvPr id="18" name="Ink 17">
                <a:extLst>
                  <a:ext uri="{FF2B5EF4-FFF2-40B4-BE49-F238E27FC236}">
                    <a16:creationId xmlns:a16="http://schemas.microsoft.com/office/drawing/2014/main" id="{91D4B343-08C0-005F-02B9-5E5092BD7D2B}"/>
                  </a:ext>
                </a:extLst>
              </p14:cNvPr>
              <p14:cNvContentPartPr/>
              <p14:nvPr/>
            </p14:nvContentPartPr>
            <p14:xfrm>
              <a:off x="-996692" y="2086745"/>
              <a:ext cx="360" cy="360"/>
            </p14:xfrm>
          </p:contentPart>
        </mc:Choice>
        <mc:Fallback>
          <p:pic>
            <p:nvPicPr>
              <p:cNvPr id="18" name="Ink 17">
                <a:extLst>
                  <a:ext uri="{FF2B5EF4-FFF2-40B4-BE49-F238E27FC236}">
                    <a16:creationId xmlns:a16="http://schemas.microsoft.com/office/drawing/2014/main" xmlns="" xmlns:p14="http://schemas.microsoft.com/office/powerpoint/2010/main" id="{91D4B343-08C0-005F-02B9-5E5092BD7D2B}"/>
                  </a:ext>
                </a:extLst>
              </p:cNvPr>
              <p:cNvPicPr/>
              <p:nvPr/>
            </p:nvPicPr>
            <p:blipFill>
              <a:blip r:embed="rId17"/>
              <a:stretch>
                <a:fillRect/>
              </a:stretch>
            </p:blipFill>
            <p:spPr>
              <a:xfrm>
                <a:off x="-1002812" y="2080625"/>
                <a:ext cx="12600" cy="12600"/>
              </a:xfrm>
              <a:prstGeom prst="rect">
                <a:avLst/>
              </a:prstGeom>
            </p:spPr>
          </p:pic>
        </mc:Fallback>
      </mc:AlternateContent>
    </p:spTree>
    <p:extLst>
      <p:ext uri="{BB962C8B-B14F-4D97-AF65-F5344CB8AC3E}">
        <p14:creationId xmlns:p14="http://schemas.microsoft.com/office/powerpoint/2010/main" xmlns="" val="21122928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E60CC6-73BD-F1B4-3142-B98888EAE885}"/>
              </a:ext>
            </a:extLst>
          </p:cNvPr>
          <p:cNvSpPr>
            <a:spLocks noGrp="1"/>
          </p:cNvSpPr>
          <p:nvPr>
            <p:ph type="title"/>
          </p:nvPr>
        </p:nvSpPr>
        <p:spPr>
          <a:xfrm>
            <a:off x="2379979" y="273811"/>
            <a:ext cx="6979920" cy="492443"/>
          </a:xfrm>
        </p:spPr>
        <p:txBody>
          <a:bodyPr/>
          <a:lstStyle/>
          <a:p>
            <a:r>
              <a:rPr lang="en-GB" sz="3200" dirty="0">
                <a:solidFill>
                  <a:srgbClr val="FF0000"/>
                </a:solidFill>
              </a:rPr>
              <a:t>Conclusions</a:t>
            </a:r>
          </a:p>
        </p:txBody>
      </p:sp>
      <p:sp>
        <p:nvSpPr>
          <p:cNvPr id="3" name="Text Placeholder 2">
            <a:extLst>
              <a:ext uri="{FF2B5EF4-FFF2-40B4-BE49-F238E27FC236}">
                <a16:creationId xmlns:a16="http://schemas.microsoft.com/office/drawing/2014/main" xmlns="" id="{DE81F50F-BB41-8D40-F122-322B28A3CC68}"/>
              </a:ext>
            </a:extLst>
          </p:cNvPr>
          <p:cNvSpPr>
            <a:spLocks noGrp="1"/>
          </p:cNvSpPr>
          <p:nvPr>
            <p:ph type="body" idx="1"/>
          </p:nvPr>
        </p:nvSpPr>
        <p:spPr>
          <a:xfrm>
            <a:off x="731519" y="1458461"/>
            <a:ext cx="8595995" cy="4713739"/>
          </a:xfrm>
        </p:spPr>
        <p:txBody>
          <a:bodyPr/>
          <a:lstStyle/>
          <a:p>
            <a:r>
              <a:rPr lang="en-GB" dirty="0"/>
              <a:t>In conclusion, despite higher rates of discontinuation than anticipated, our study demonstrated that BTKi is an effective and well-tolerated treatment for long-term use in Chinese patient population. </a:t>
            </a:r>
          </a:p>
          <a:p>
            <a:endParaRPr lang="en-GB" dirty="0"/>
          </a:p>
          <a:p>
            <a:r>
              <a:rPr lang="en-GB" dirty="0"/>
              <a:t>Early discontinuation and withdrawal BTKi by toxicity were confirmed to be predictors of post-BTK survival, independent of response depth, lines of therapy and baseline cytogenetics including 17p deletion.</a:t>
            </a:r>
          </a:p>
          <a:p>
            <a:endParaRPr lang="en-GB" dirty="0"/>
          </a:p>
          <a:p>
            <a:r>
              <a:rPr lang="en-GB" dirty="0"/>
              <a:t> Further investigation is necessary to identify patients at high risk of poor adherence, and better guide optimal individualized treatment decisions.</a:t>
            </a:r>
          </a:p>
        </p:txBody>
      </p:sp>
    </p:spTree>
    <p:extLst>
      <p:ext uri="{BB962C8B-B14F-4D97-AF65-F5344CB8AC3E}">
        <p14:creationId xmlns:p14="http://schemas.microsoft.com/office/powerpoint/2010/main" xmlns="" val="3878513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DCBB6D-7136-9754-5F6F-9334157EDEB6}"/>
              </a:ext>
            </a:extLst>
          </p:cNvPr>
          <p:cNvSpPr>
            <a:spLocks noGrp="1"/>
          </p:cNvSpPr>
          <p:nvPr>
            <p:ph type="title"/>
          </p:nvPr>
        </p:nvSpPr>
        <p:spPr>
          <a:xfrm rot="10800000" flipV="1">
            <a:off x="2379979" y="812421"/>
            <a:ext cx="5392421" cy="584775"/>
          </a:xfrm>
        </p:spPr>
        <p:txBody>
          <a:bodyPr/>
          <a:lstStyle/>
          <a:p>
            <a:r>
              <a:rPr lang="en-GB" dirty="0"/>
              <a:t/>
            </a:r>
            <a:br>
              <a:rPr lang="en-GB" dirty="0"/>
            </a:br>
            <a:r>
              <a:rPr lang="en-GB" sz="2000" dirty="0">
                <a:solidFill>
                  <a:srgbClr val="C00000"/>
                </a:solidFill>
              </a:rPr>
              <a:t>Road Map</a:t>
            </a:r>
          </a:p>
        </p:txBody>
      </p:sp>
      <p:sp>
        <p:nvSpPr>
          <p:cNvPr id="3" name="Text Placeholder 2">
            <a:extLst>
              <a:ext uri="{FF2B5EF4-FFF2-40B4-BE49-F238E27FC236}">
                <a16:creationId xmlns:a16="http://schemas.microsoft.com/office/drawing/2014/main" xmlns="" id="{1827EC37-7F04-796F-BB16-5B77D508FF0E}"/>
              </a:ext>
            </a:extLst>
          </p:cNvPr>
          <p:cNvSpPr>
            <a:spLocks noGrp="1"/>
          </p:cNvSpPr>
          <p:nvPr>
            <p:ph type="body" idx="1"/>
          </p:nvPr>
        </p:nvSpPr>
        <p:spPr>
          <a:xfrm rot="10800000" flipV="1">
            <a:off x="838200" y="1996306"/>
            <a:ext cx="8458200" cy="3323987"/>
          </a:xfrm>
        </p:spPr>
        <p:txBody>
          <a:bodyPr/>
          <a:lstStyle/>
          <a:p>
            <a:endParaRPr lang="en-GB" dirty="0"/>
          </a:p>
          <a:p>
            <a:endParaRPr lang="en-GB" dirty="0"/>
          </a:p>
          <a:p>
            <a:pPr marL="285750" indent="-285750">
              <a:buFont typeface="Arial" panose="020B0604020202020204" pitchFamily="34" charset="0"/>
              <a:buChar char="•"/>
            </a:pPr>
            <a:r>
              <a:rPr lang="en-GB" b="1" dirty="0">
                <a:solidFill>
                  <a:srgbClr val="002060"/>
                </a:solidFill>
              </a:rPr>
              <a:t>Introduction</a:t>
            </a:r>
          </a:p>
          <a:p>
            <a:pPr marL="285750" indent="-285750">
              <a:buFont typeface="Arial" panose="020B0604020202020204" pitchFamily="34" charset="0"/>
              <a:buChar char="•"/>
            </a:pPr>
            <a:r>
              <a:rPr lang="en-GB" b="1" dirty="0">
                <a:solidFill>
                  <a:srgbClr val="002060"/>
                </a:solidFill>
              </a:rPr>
              <a:t>Analyse previous studies </a:t>
            </a:r>
          </a:p>
          <a:p>
            <a:pPr marL="285750" indent="-285750">
              <a:buFont typeface="Arial" panose="020B0604020202020204" pitchFamily="34" charset="0"/>
              <a:buChar char="•"/>
            </a:pPr>
            <a:r>
              <a:rPr lang="en-GB" b="1" dirty="0">
                <a:solidFill>
                  <a:srgbClr val="002060"/>
                </a:solidFill>
              </a:rPr>
              <a:t>Definition of discontinuation</a:t>
            </a:r>
          </a:p>
          <a:p>
            <a:r>
              <a:rPr lang="en-GB" b="1" dirty="0">
                <a:solidFill>
                  <a:srgbClr val="002060"/>
                </a:solidFill>
              </a:rPr>
              <a:t>                short duration</a:t>
            </a:r>
          </a:p>
          <a:p>
            <a:r>
              <a:rPr lang="en-GB" b="1" dirty="0">
                <a:solidFill>
                  <a:srgbClr val="002060"/>
                </a:solidFill>
              </a:rPr>
              <a:t>                long duration</a:t>
            </a:r>
          </a:p>
          <a:p>
            <a:pPr marL="285750" indent="-285750">
              <a:buFont typeface="Arial" panose="020B0604020202020204" pitchFamily="34" charset="0"/>
              <a:buChar char="•"/>
            </a:pPr>
            <a:endParaRPr lang="en-GB" b="1" dirty="0">
              <a:solidFill>
                <a:srgbClr val="002060"/>
              </a:solidFill>
            </a:endParaRPr>
          </a:p>
          <a:p>
            <a:pPr marL="285750" indent="-285750">
              <a:buFont typeface="Arial" panose="020B0604020202020204" pitchFamily="34" charset="0"/>
              <a:buChar char="•"/>
            </a:pPr>
            <a:r>
              <a:rPr lang="en-GB" b="1" dirty="0">
                <a:solidFill>
                  <a:srgbClr val="002060"/>
                </a:solidFill>
              </a:rPr>
              <a:t>Studies and highlights</a:t>
            </a:r>
          </a:p>
          <a:p>
            <a:pPr marL="285750" indent="-285750">
              <a:buFont typeface="Arial" panose="020B0604020202020204" pitchFamily="34" charset="0"/>
              <a:buChar char="•"/>
            </a:pPr>
            <a:r>
              <a:rPr lang="en-GB" b="1" dirty="0">
                <a:solidFill>
                  <a:srgbClr val="002060"/>
                </a:solidFill>
              </a:rPr>
              <a:t>Role of the </a:t>
            </a:r>
            <a:r>
              <a:rPr lang="en-GB" b="1" dirty="0" err="1">
                <a:solidFill>
                  <a:srgbClr val="002060"/>
                </a:solidFill>
              </a:rPr>
              <a:t>Hematoloeist</a:t>
            </a:r>
            <a:endParaRPr lang="en-GB" b="1" dirty="0">
              <a:solidFill>
                <a:srgbClr val="002060"/>
              </a:solidFill>
            </a:endParaRPr>
          </a:p>
          <a:p>
            <a:pPr marL="285750" indent="-285750">
              <a:buFont typeface="Arial" panose="020B0604020202020204" pitchFamily="34" charset="0"/>
              <a:buChar char="•"/>
            </a:pPr>
            <a:r>
              <a:rPr lang="en-GB" b="1" dirty="0">
                <a:solidFill>
                  <a:srgbClr val="002060"/>
                </a:solidFill>
              </a:rPr>
              <a:t>Lesson </a:t>
            </a:r>
            <a:r>
              <a:rPr lang="en-GB" b="1" dirty="0" err="1">
                <a:solidFill>
                  <a:srgbClr val="002060"/>
                </a:solidFill>
              </a:rPr>
              <a:t>lernt</a:t>
            </a:r>
            <a:r>
              <a:rPr lang="en-GB" b="1" dirty="0">
                <a:solidFill>
                  <a:srgbClr val="002060"/>
                </a:solidFill>
              </a:rPr>
              <a:t> </a:t>
            </a:r>
          </a:p>
          <a:p>
            <a:pPr marL="285750" indent="-285750">
              <a:buFont typeface="Arial" panose="020B0604020202020204" pitchFamily="34" charset="0"/>
              <a:buChar char="•"/>
            </a:pPr>
            <a:r>
              <a:rPr lang="en-GB" b="1" dirty="0" err="1">
                <a:solidFill>
                  <a:srgbClr val="002060"/>
                </a:solidFill>
              </a:rPr>
              <a:t>Massege</a:t>
            </a:r>
            <a:r>
              <a:rPr lang="en-GB" b="1" dirty="0">
                <a:solidFill>
                  <a:srgbClr val="002060"/>
                </a:solidFill>
              </a:rPr>
              <a:t> to take home</a:t>
            </a:r>
          </a:p>
        </p:txBody>
      </p:sp>
      <p:pic>
        <p:nvPicPr>
          <p:cNvPr id="4" name="Picture 3" descr="A boat in a wave&#10;&#10;Description automatically generated">
            <a:extLst>
              <a:ext uri="{FF2B5EF4-FFF2-40B4-BE49-F238E27FC236}">
                <a16:creationId xmlns:a16="http://schemas.microsoft.com/office/drawing/2014/main" xmlns="" id="{C8E8F217-4E4D-395E-046F-A47B32B92422}"/>
              </a:ext>
            </a:extLst>
          </p:cNvPr>
          <p:cNvPicPr>
            <a:picLocks noChangeAspect="1"/>
          </p:cNvPicPr>
          <p:nvPr/>
        </p:nvPicPr>
        <p:blipFill>
          <a:blip r:embed="rId2"/>
          <a:stretch>
            <a:fillRect/>
          </a:stretch>
        </p:blipFill>
        <p:spPr>
          <a:xfrm>
            <a:off x="5486400" y="2667000"/>
            <a:ext cx="3029975" cy="1518036"/>
          </a:xfrm>
          <a:prstGeom prst="rect">
            <a:avLst/>
          </a:prstGeom>
        </p:spPr>
      </p:pic>
      <p:pic>
        <p:nvPicPr>
          <p:cNvPr id="6" name="Picture 5">
            <a:extLst>
              <a:ext uri="{FF2B5EF4-FFF2-40B4-BE49-F238E27FC236}">
                <a16:creationId xmlns:a16="http://schemas.microsoft.com/office/drawing/2014/main" xmlns="" id="{6A20546F-53BC-97F0-D111-1E4C93AD5CEB}"/>
              </a:ext>
            </a:extLst>
          </p:cNvPr>
          <p:cNvPicPr>
            <a:picLocks noChangeAspect="1"/>
          </p:cNvPicPr>
          <p:nvPr/>
        </p:nvPicPr>
        <p:blipFill>
          <a:blip r:embed="rId3"/>
          <a:stretch>
            <a:fillRect/>
          </a:stretch>
        </p:blipFill>
        <p:spPr>
          <a:xfrm>
            <a:off x="5654054" y="4485721"/>
            <a:ext cx="2694666" cy="1402202"/>
          </a:xfrm>
          <a:prstGeom prst="rect">
            <a:avLst/>
          </a:prstGeom>
        </p:spPr>
      </p:pic>
    </p:spTree>
    <p:extLst>
      <p:ext uri="{BB962C8B-B14F-4D97-AF65-F5344CB8AC3E}">
        <p14:creationId xmlns:p14="http://schemas.microsoft.com/office/powerpoint/2010/main" xmlns="" val="3379310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3D13AC-B869-9C5D-A680-BCDFB6B32E38}"/>
              </a:ext>
            </a:extLst>
          </p:cNvPr>
          <p:cNvSpPr>
            <a:spLocks noGrp="1"/>
          </p:cNvSpPr>
          <p:nvPr>
            <p:ph type="title"/>
          </p:nvPr>
        </p:nvSpPr>
        <p:spPr>
          <a:xfrm>
            <a:off x="838200" y="273811"/>
            <a:ext cx="8521699" cy="1938992"/>
          </a:xfrm>
        </p:spPr>
        <p:txBody>
          <a:bodyPr/>
          <a:lstStyle/>
          <a:p>
            <a:r>
              <a:rPr lang="en-GB" i="0" dirty="0">
                <a:solidFill>
                  <a:srgbClr val="C00000"/>
                </a:solidFill>
                <a:effectLst/>
                <a:highlight>
                  <a:srgbClr val="FFFFFF"/>
                </a:highlight>
                <a:latin typeface="inherit"/>
              </a:rPr>
              <a:t>Is It Safe to Stop Ibrutinib Therapy for CLL After Multiple Years?</a:t>
            </a:r>
            <a:r>
              <a:rPr lang="en-GB" b="0" i="0" dirty="0">
                <a:solidFill>
                  <a:srgbClr val="333333"/>
                </a:solidFill>
                <a:effectLst/>
                <a:highlight>
                  <a:srgbClr val="FFFFFF"/>
                </a:highlight>
                <a:latin typeface="inherit"/>
              </a:rPr>
              <a:t/>
            </a:r>
            <a:br>
              <a:rPr lang="en-GB" b="0" i="0" dirty="0">
                <a:solidFill>
                  <a:srgbClr val="333333"/>
                </a:solidFill>
                <a:effectLst/>
                <a:highlight>
                  <a:srgbClr val="FFFFFF"/>
                </a:highlight>
                <a:latin typeface="inherit"/>
              </a:rPr>
            </a:br>
            <a:r>
              <a:rPr lang="en-GB" b="0" i="0" u="none" strike="noStrike" dirty="0">
                <a:solidFill>
                  <a:srgbClr val="F40045"/>
                </a:solidFill>
                <a:effectLst/>
                <a:highlight>
                  <a:srgbClr val="FFFFFF"/>
                </a:highlight>
                <a:latin typeface="Rubik"/>
                <a:hlinkClick r:id="rId2"/>
              </a:rPr>
              <a:t>November 14, 2023</a:t>
            </a:r>
            <a:r>
              <a:rPr lang="en-GB" b="0" i="0" dirty="0">
                <a:solidFill>
                  <a:srgbClr val="333333"/>
                </a:solidFill>
                <a:effectLst/>
                <a:highlight>
                  <a:srgbClr val="FFFFFF"/>
                </a:highlight>
                <a:latin typeface="Rubik"/>
              </a:rPr>
              <a:t/>
            </a:r>
            <a:br>
              <a:rPr lang="en-GB" b="0" i="0" dirty="0">
                <a:solidFill>
                  <a:srgbClr val="333333"/>
                </a:solidFill>
                <a:effectLst/>
                <a:highlight>
                  <a:srgbClr val="FFFFFF"/>
                </a:highlight>
                <a:latin typeface="Rubik"/>
              </a:rPr>
            </a:br>
            <a:r>
              <a:rPr lang="en-GB" b="0" i="1" dirty="0">
                <a:effectLst/>
                <a:highlight>
                  <a:srgbClr val="FFFFFF"/>
                </a:highlight>
                <a:latin typeface="Mulish"/>
              </a:rPr>
              <a:t>In science and medicine, information is constantly changing and may become out-of-date as new data emerge. All articles and interviews are informational only, should never be considered medical advice, and should never be acted on without review with your health care </a:t>
            </a:r>
            <a:r>
              <a:rPr lang="en-GB" b="0" i="1" dirty="0" err="1">
                <a:effectLst/>
                <a:highlight>
                  <a:srgbClr val="FFFFFF"/>
                </a:highlight>
                <a:latin typeface="Mulish"/>
              </a:rPr>
              <a:t>team.</a:t>
            </a:r>
            <a:r>
              <a:rPr lang="en-GB" b="1" i="1" dirty="0" err="1">
                <a:solidFill>
                  <a:srgbClr val="0C0C0C"/>
                </a:solidFill>
                <a:effectLst/>
                <a:highlight>
                  <a:srgbClr val="FFFFFF"/>
                </a:highlight>
                <a:latin typeface="Mulish"/>
              </a:rPr>
              <a:t>Authored</a:t>
            </a:r>
            <a:r>
              <a:rPr lang="en-GB" b="1" i="1" dirty="0">
                <a:solidFill>
                  <a:srgbClr val="0C0C0C"/>
                </a:solidFill>
                <a:effectLst/>
                <a:highlight>
                  <a:srgbClr val="FFFFFF"/>
                </a:highlight>
                <a:latin typeface="Mulish"/>
              </a:rPr>
              <a:t> by </a:t>
            </a:r>
            <a:r>
              <a:rPr lang="en-GB" b="1" i="1" u="none" strike="noStrike" dirty="0" err="1">
                <a:solidFill>
                  <a:srgbClr val="0C0C0C"/>
                </a:solidFill>
                <a:effectLst/>
                <a:highlight>
                  <a:srgbClr val="FFFFFF"/>
                </a:highlight>
                <a:latin typeface="Mulish"/>
                <a:hlinkClick r:id="rId3"/>
              </a:rPr>
              <a:t>Dr.</a:t>
            </a:r>
            <a:r>
              <a:rPr lang="en-GB" b="1" i="1" u="none" strike="noStrike" dirty="0">
                <a:solidFill>
                  <a:srgbClr val="0C0C0C"/>
                </a:solidFill>
                <a:effectLst/>
                <a:highlight>
                  <a:srgbClr val="FFFFFF"/>
                </a:highlight>
                <a:latin typeface="Mulish"/>
                <a:hlinkClick r:id="rId3"/>
              </a:rPr>
              <a:t> Brian </a:t>
            </a:r>
            <a:r>
              <a:rPr lang="en-GB" b="1" i="1" u="none" strike="noStrike" dirty="0" err="1">
                <a:solidFill>
                  <a:srgbClr val="0C0C0C"/>
                </a:solidFill>
                <a:effectLst/>
                <a:highlight>
                  <a:srgbClr val="FFFFFF"/>
                </a:highlight>
                <a:latin typeface="Mulish"/>
                <a:hlinkClick r:id="rId3"/>
              </a:rPr>
              <a:t>Koffman</a:t>
            </a:r>
            <a:r>
              <a:rPr lang="en-GB" b="0" i="0" dirty="0">
                <a:solidFill>
                  <a:srgbClr val="0C0C0C"/>
                </a:solidFill>
                <a:effectLst/>
                <a:highlight>
                  <a:srgbClr val="FFFFFF"/>
                </a:highlight>
                <a:latin typeface="Mulish"/>
              </a:rPr>
              <a:t/>
            </a:r>
            <a:br>
              <a:rPr lang="en-GB" b="0" i="0" dirty="0">
                <a:solidFill>
                  <a:srgbClr val="0C0C0C"/>
                </a:solidFill>
                <a:effectLst/>
                <a:highlight>
                  <a:srgbClr val="FFFFFF"/>
                </a:highlight>
                <a:latin typeface="Mulish"/>
              </a:rPr>
            </a:br>
            <a:r>
              <a:rPr lang="en-GB" b="0" i="0" dirty="0">
                <a:solidFill>
                  <a:srgbClr val="0C0C0C"/>
                </a:solidFill>
                <a:effectLst/>
                <a:highlight>
                  <a:srgbClr val="FFFFFF"/>
                </a:highlight>
                <a:latin typeface="Mulish"/>
              </a:rPr>
              <a:t> </a:t>
            </a:r>
            <a:endParaRPr lang="en-GB" dirty="0"/>
          </a:p>
        </p:txBody>
      </p:sp>
      <p:sp>
        <p:nvSpPr>
          <p:cNvPr id="3" name="Text Placeholder 2">
            <a:extLst>
              <a:ext uri="{FF2B5EF4-FFF2-40B4-BE49-F238E27FC236}">
                <a16:creationId xmlns:a16="http://schemas.microsoft.com/office/drawing/2014/main" xmlns="" id="{C7A5F0C4-9A82-E28C-A210-93A2BB4C353D}"/>
              </a:ext>
            </a:extLst>
          </p:cNvPr>
          <p:cNvSpPr>
            <a:spLocks noGrp="1"/>
          </p:cNvSpPr>
          <p:nvPr>
            <p:ph type="body" idx="1"/>
          </p:nvPr>
        </p:nvSpPr>
        <p:spPr>
          <a:xfrm>
            <a:off x="304801" y="2362201"/>
            <a:ext cx="9524999" cy="1415772"/>
          </a:xfrm>
        </p:spPr>
        <p:txBody>
          <a:bodyPr/>
          <a:lstStyle/>
          <a:p>
            <a:r>
              <a:rPr lang="en-GB" sz="1600" dirty="0"/>
              <a:t>Methods and Participants:</a:t>
            </a:r>
          </a:p>
          <a:p>
            <a:r>
              <a:rPr lang="en-GB" sz="2000" b="1" dirty="0">
                <a:highlight>
                  <a:srgbClr val="00FFFF"/>
                </a:highlight>
              </a:rPr>
              <a:t>The research looked at 172 participants treated with IBR in the FLAIR trial who had a baseline evaluation before May 3, 2017, to be followed for at least seven years (6 years of treatment and one year of follow-up).</a:t>
            </a:r>
          </a:p>
          <a:p>
            <a:endParaRPr lang="en-GB" sz="1600" dirty="0"/>
          </a:p>
        </p:txBody>
      </p:sp>
      <p:graphicFrame>
        <p:nvGraphicFramePr>
          <p:cNvPr id="6" name="Table 5">
            <a:extLst>
              <a:ext uri="{FF2B5EF4-FFF2-40B4-BE49-F238E27FC236}">
                <a16:creationId xmlns:a16="http://schemas.microsoft.com/office/drawing/2014/main" xmlns="" id="{52C682B3-E36F-CED9-F98A-4152712718FE}"/>
              </a:ext>
            </a:extLst>
          </p:cNvPr>
          <p:cNvGraphicFramePr>
            <a:graphicFrameLocks noGrp="1"/>
          </p:cNvGraphicFramePr>
          <p:nvPr/>
        </p:nvGraphicFramePr>
        <p:xfrm>
          <a:off x="340568" y="3525105"/>
          <a:ext cx="8915400" cy="365760"/>
        </p:xfrm>
        <a:graphic>
          <a:graphicData uri="http://schemas.openxmlformats.org/drawingml/2006/table">
            <a:tbl>
              <a:tblPr firstRow="1" bandRow="1">
                <a:tableStyleId>{5C22544A-7EE6-4342-B048-85BDC9FD1C3A}</a:tableStyleId>
              </a:tblPr>
              <a:tblGrid>
                <a:gridCol w="8915400">
                  <a:extLst>
                    <a:ext uri="{9D8B030D-6E8A-4147-A177-3AD203B41FA5}">
                      <a16:colId xmlns:a16="http://schemas.microsoft.com/office/drawing/2014/main" xmlns="" val="2239271071"/>
                    </a:ext>
                  </a:extLst>
                </a:gridCol>
              </a:tblGrid>
              <a:tr h="0">
                <a:tc>
                  <a:txBody>
                    <a:bodyPr/>
                    <a:lstStyle/>
                    <a:p>
                      <a:r>
                        <a:rPr lang="en-GB" dirty="0"/>
                        <a:t>112 participants stopped ibrutinib at the end of treatment (</a:t>
                      </a:r>
                      <a:r>
                        <a:rPr lang="en-GB" dirty="0" err="1"/>
                        <a:t>EoT</a:t>
                      </a:r>
                      <a:r>
                        <a:rPr lang="en-GB" dirty="0"/>
                        <a:t>) of 72 months</a:t>
                      </a:r>
                    </a:p>
                  </a:txBody>
                  <a:tcPr/>
                </a:tc>
                <a:extLst>
                  <a:ext uri="{0D108BD9-81ED-4DB2-BD59-A6C34878D82A}">
                    <a16:rowId xmlns:a16="http://schemas.microsoft.com/office/drawing/2014/main" xmlns="" val="1016072051"/>
                  </a:ext>
                </a:extLst>
              </a:tr>
            </a:tbl>
          </a:graphicData>
        </a:graphic>
      </p:graphicFrame>
      <p:graphicFrame>
        <p:nvGraphicFramePr>
          <p:cNvPr id="7" name="Table 6">
            <a:extLst>
              <a:ext uri="{FF2B5EF4-FFF2-40B4-BE49-F238E27FC236}">
                <a16:creationId xmlns:a16="http://schemas.microsoft.com/office/drawing/2014/main" xmlns="" id="{3C93E8A6-518B-9246-AB6C-178C304792BC}"/>
              </a:ext>
            </a:extLst>
          </p:cNvPr>
          <p:cNvGraphicFramePr>
            <a:graphicFrameLocks noGrp="1"/>
          </p:cNvGraphicFramePr>
          <p:nvPr/>
        </p:nvGraphicFramePr>
        <p:xfrm>
          <a:off x="1066800" y="4682929"/>
          <a:ext cx="6705600" cy="1737360"/>
        </p:xfrm>
        <a:graphic>
          <a:graphicData uri="http://schemas.openxmlformats.org/drawingml/2006/table">
            <a:tbl>
              <a:tblPr firstRow="1" bandRow="1">
                <a:tableStyleId>{5C22544A-7EE6-4342-B048-85BDC9FD1C3A}</a:tableStyleId>
              </a:tblPr>
              <a:tblGrid>
                <a:gridCol w="6705600">
                  <a:extLst>
                    <a:ext uri="{9D8B030D-6E8A-4147-A177-3AD203B41FA5}">
                      <a16:colId xmlns:a16="http://schemas.microsoft.com/office/drawing/2014/main" xmlns="" val="3804452804"/>
                    </a:ext>
                  </a:extLst>
                </a:gridCol>
              </a:tblGrid>
              <a:tr h="370840">
                <a:tc>
                  <a:txBody>
                    <a:bodyPr/>
                    <a:lstStyle/>
                    <a:p>
                      <a:pPr algn="l">
                        <a:buFont typeface="Arial" panose="020B0604020202020204" pitchFamily="34" charset="0"/>
                        <a:buChar char="•"/>
                      </a:pPr>
                      <a:r>
                        <a:rPr lang="en-GB" b="0" i="0" dirty="0">
                          <a:solidFill>
                            <a:srgbClr val="222222"/>
                          </a:solidFill>
                          <a:effectLst/>
                          <a:highlight>
                            <a:srgbClr val="FFFFFF"/>
                          </a:highlight>
                          <a:latin typeface="Arial" panose="020B0604020202020204" pitchFamily="34" charset="0"/>
                        </a:rPr>
                        <a:t>15/112 (12%) had achieved uMRD4 in the blood at </a:t>
                      </a:r>
                      <a:r>
                        <a:rPr lang="en-GB" b="0" i="0" dirty="0" err="1">
                          <a:solidFill>
                            <a:srgbClr val="222222"/>
                          </a:solidFill>
                          <a:effectLst/>
                          <a:highlight>
                            <a:srgbClr val="FFFFFF"/>
                          </a:highlight>
                          <a:latin typeface="Arial" panose="020B0604020202020204" pitchFamily="34" charset="0"/>
                        </a:rPr>
                        <a:t>EoT</a:t>
                      </a:r>
                      <a:r>
                        <a:rPr lang="en-GB" b="0" i="0" dirty="0">
                          <a:solidFill>
                            <a:srgbClr val="222222"/>
                          </a:solidFill>
                          <a:effectLst/>
                          <a:highlight>
                            <a:srgbClr val="FFFFFF"/>
                          </a:highlight>
                          <a:latin typeface="Arial" panose="020B0604020202020204" pitchFamily="34" charset="0"/>
                        </a:rPr>
                        <a:t>:</a:t>
                      </a:r>
                    </a:p>
                    <a:p>
                      <a:pPr marL="742950" lvl="1" indent="-285750" algn="l">
                        <a:buFont typeface="Arial" panose="020B0604020202020204" pitchFamily="34" charset="0"/>
                        <a:buChar char="•"/>
                      </a:pPr>
                      <a:r>
                        <a:rPr lang="en-GB" b="0" i="0" dirty="0">
                          <a:solidFill>
                            <a:srgbClr val="222222"/>
                          </a:solidFill>
                          <a:effectLst/>
                          <a:highlight>
                            <a:srgbClr val="FFFFFF"/>
                          </a:highlight>
                          <a:latin typeface="Arial" panose="020B0604020202020204" pitchFamily="34" charset="0"/>
                        </a:rPr>
                        <a:t>All maintained uMRD4 in the blood at six months (10/15 evaluable) and 12 months (13/15 evaluable) after </a:t>
                      </a:r>
                      <a:r>
                        <a:rPr lang="en-GB" b="0" i="0" dirty="0" err="1">
                          <a:solidFill>
                            <a:srgbClr val="222222"/>
                          </a:solidFill>
                          <a:effectLst/>
                          <a:highlight>
                            <a:srgbClr val="FFFFFF"/>
                          </a:highlight>
                          <a:latin typeface="Arial" panose="020B0604020202020204" pitchFamily="34" charset="0"/>
                        </a:rPr>
                        <a:t>EoT</a:t>
                      </a:r>
                      <a:r>
                        <a:rPr lang="en-GB" b="0" i="0" dirty="0">
                          <a:solidFill>
                            <a:srgbClr val="222222"/>
                          </a:solidFill>
                          <a:effectLst/>
                          <a:highlight>
                            <a:srgbClr val="FFFFFF"/>
                          </a:highlight>
                          <a:latin typeface="Arial" panose="020B0604020202020204" pitchFamily="34" charset="0"/>
                        </a:rPr>
                        <a:t>.</a:t>
                      </a:r>
                    </a:p>
                    <a:p>
                      <a:pPr algn="l">
                        <a:buFont typeface="Arial" panose="020B0604020202020204" pitchFamily="34" charset="0"/>
                        <a:buChar char="•"/>
                      </a:pPr>
                      <a:r>
                        <a:rPr lang="en-GB" b="0" i="0" dirty="0">
                          <a:solidFill>
                            <a:srgbClr val="222222"/>
                          </a:solidFill>
                          <a:effectLst/>
                          <a:highlight>
                            <a:srgbClr val="FFFFFF"/>
                          </a:highlight>
                          <a:latin typeface="Arial" panose="020B0604020202020204" pitchFamily="34" charset="0"/>
                        </a:rPr>
                        <a:t>41/112 (37%) had very low level of disease but not quite uMRD4 with 0.01-1% disease at </a:t>
                      </a:r>
                      <a:r>
                        <a:rPr lang="en-GB" b="0" i="0" dirty="0" err="1">
                          <a:solidFill>
                            <a:srgbClr val="222222"/>
                          </a:solidFill>
                          <a:effectLst/>
                          <a:highlight>
                            <a:srgbClr val="FFFFFF"/>
                          </a:highlight>
                          <a:latin typeface="Arial" panose="020B0604020202020204" pitchFamily="34" charset="0"/>
                        </a:rPr>
                        <a:t>Eo</a:t>
                      </a:r>
                      <a:endParaRPr lang="en-GB" b="0" i="0" dirty="0">
                        <a:solidFill>
                          <a:srgbClr val="222222"/>
                        </a:solidFill>
                        <a:effectLst/>
                        <a:highlight>
                          <a:srgbClr val="FFFFFF"/>
                        </a:highlight>
                        <a:latin typeface="Arial" panose="020B0604020202020204" pitchFamily="34" charset="0"/>
                      </a:endParaRPr>
                    </a:p>
                    <a:p>
                      <a:endParaRPr lang="en-GB" dirty="0"/>
                    </a:p>
                  </a:txBody>
                  <a:tcPr/>
                </a:tc>
                <a:extLst>
                  <a:ext uri="{0D108BD9-81ED-4DB2-BD59-A6C34878D82A}">
                    <a16:rowId xmlns:a16="http://schemas.microsoft.com/office/drawing/2014/main" xmlns="" val="1266191366"/>
                  </a:ext>
                </a:extLst>
              </a:tr>
            </a:tbl>
          </a:graphicData>
        </a:graphic>
      </p:graphicFrame>
      <p:pic>
        <p:nvPicPr>
          <p:cNvPr id="11" name="Picture 10">
            <a:extLst>
              <a:ext uri="{FF2B5EF4-FFF2-40B4-BE49-F238E27FC236}">
                <a16:creationId xmlns:a16="http://schemas.microsoft.com/office/drawing/2014/main" xmlns="" id="{4D8FE432-C1AF-1D74-21E6-6CC2D2B80297}"/>
              </a:ext>
            </a:extLst>
          </p:cNvPr>
          <p:cNvPicPr>
            <a:picLocks noChangeAspect="1"/>
          </p:cNvPicPr>
          <p:nvPr/>
        </p:nvPicPr>
        <p:blipFill rotWithShape="1">
          <a:blip r:embed="rId4"/>
          <a:srcRect l="12879" t="39225" r="35605" b="20370"/>
          <a:stretch/>
        </p:blipFill>
        <p:spPr>
          <a:xfrm>
            <a:off x="688734" y="3927371"/>
            <a:ext cx="8635996" cy="3810000"/>
          </a:xfrm>
          <a:prstGeom prst="rect">
            <a:avLst/>
          </a:prstGeom>
          <a:ln w="76200">
            <a:solidFill>
              <a:srgbClr val="7030A0"/>
            </a:solidFill>
          </a:ln>
        </p:spPr>
      </p:pic>
    </p:spTree>
    <p:extLst>
      <p:ext uri="{BB962C8B-B14F-4D97-AF65-F5344CB8AC3E}">
        <p14:creationId xmlns:p14="http://schemas.microsoft.com/office/powerpoint/2010/main" xmlns="" val="315775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3D13AC-B869-9C5D-A680-BCDFB6B32E38}"/>
              </a:ext>
            </a:extLst>
          </p:cNvPr>
          <p:cNvSpPr>
            <a:spLocks noGrp="1"/>
          </p:cNvSpPr>
          <p:nvPr>
            <p:ph type="title"/>
          </p:nvPr>
        </p:nvSpPr>
        <p:spPr>
          <a:xfrm>
            <a:off x="838200" y="273811"/>
            <a:ext cx="8521699" cy="2215991"/>
          </a:xfrm>
        </p:spPr>
        <p:txBody>
          <a:bodyPr/>
          <a:lstStyle/>
          <a:p>
            <a:r>
              <a:rPr lang="en-GB" i="0" dirty="0">
                <a:solidFill>
                  <a:srgbClr val="C00000"/>
                </a:solidFill>
                <a:effectLst/>
                <a:highlight>
                  <a:srgbClr val="FFFFFF"/>
                </a:highlight>
                <a:latin typeface="inherit"/>
              </a:rPr>
              <a:t>Is It Safe to Stop Ibrutinib Therapy for CLL After Multiple Years?</a:t>
            </a:r>
            <a:r>
              <a:rPr lang="en-GB" b="0" i="0" dirty="0">
                <a:solidFill>
                  <a:srgbClr val="333333"/>
                </a:solidFill>
                <a:effectLst/>
                <a:highlight>
                  <a:srgbClr val="FFFFFF"/>
                </a:highlight>
                <a:latin typeface="inherit"/>
              </a:rPr>
              <a:t/>
            </a:r>
            <a:br>
              <a:rPr lang="en-GB" b="0" i="0" dirty="0">
                <a:solidFill>
                  <a:srgbClr val="333333"/>
                </a:solidFill>
                <a:effectLst/>
                <a:highlight>
                  <a:srgbClr val="FFFFFF"/>
                </a:highlight>
                <a:latin typeface="inherit"/>
              </a:rPr>
            </a:br>
            <a:r>
              <a:rPr lang="en-GB" b="0" i="0" u="none" strike="noStrike" dirty="0">
                <a:solidFill>
                  <a:srgbClr val="F40045"/>
                </a:solidFill>
                <a:effectLst/>
                <a:highlight>
                  <a:srgbClr val="FFFFFF"/>
                </a:highlight>
                <a:latin typeface="Rubik"/>
                <a:hlinkClick r:id="rId3"/>
              </a:rPr>
              <a:t>November 14, 2023</a:t>
            </a:r>
            <a:r>
              <a:rPr lang="en-GB" b="0" i="0" dirty="0">
                <a:solidFill>
                  <a:srgbClr val="333333"/>
                </a:solidFill>
                <a:effectLst/>
                <a:highlight>
                  <a:srgbClr val="FFFFFF"/>
                </a:highlight>
                <a:latin typeface="Rubik"/>
              </a:rPr>
              <a:t/>
            </a:r>
            <a:br>
              <a:rPr lang="en-GB" b="0" i="0" dirty="0">
                <a:solidFill>
                  <a:srgbClr val="333333"/>
                </a:solidFill>
                <a:effectLst/>
                <a:highlight>
                  <a:srgbClr val="FFFFFF"/>
                </a:highlight>
                <a:latin typeface="Rubik"/>
              </a:rPr>
            </a:br>
            <a:r>
              <a:rPr lang="en-GB" b="0" i="1" dirty="0">
                <a:effectLst/>
                <a:highlight>
                  <a:srgbClr val="FFFFFF"/>
                </a:highlight>
                <a:latin typeface="Mulish"/>
              </a:rPr>
              <a:t>In science and medicine, information is constantly changing and may become out-of-date as new data emerge. All articles and interviews are informational only, should never be considered medical advice, and should never be acted on without review with your health care team.</a:t>
            </a:r>
            <a:br>
              <a:rPr lang="en-GB" b="0" i="1" dirty="0">
                <a:effectLst/>
                <a:highlight>
                  <a:srgbClr val="FFFFFF"/>
                </a:highlight>
                <a:latin typeface="Mulish"/>
              </a:rPr>
            </a:br>
            <a:r>
              <a:rPr lang="en-GB" b="1" i="1" dirty="0">
                <a:solidFill>
                  <a:srgbClr val="0C0C0C"/>
                </a:solidFill>
                <a:effectLst/>
                <a:highlight>
                  <a:srgbClr val="FFFFFF"/>
                </a:highlight>
                <a:latin typeface="Mulish"/>
              </a:rPr>
              <a:t>Authored by </a:t>
            </a:r>
            <a:r>
              <a:rPr lang="en-GB" b="1" i="1" u="none" strike="noStrike" dirty="0" err="1">
                <a:solidFill>
                  <a:srgbClr val="0C0C0C"/>
                </a:solidFill>
                <a:effectLst/>
                <a:highlight>
                  <a:srgbClr val="FFFFFF"/>
                </a:highlight>
                <a:latin typeface="Mulish"/>
                <a:hlinkClick r:id="rId4"/>
              </a:rPr>
              <a:t>Dr.</a:t>
            </a:r>
            <a:r>
              <a:rPr lang="en-GB" b="1" i="1" u="none" strike="noStrike" dirty="0">
                <a:solidFill>
                  <a:srgbClr val="0C0C0C"/>
                </a:solidFill>
                <a:effectLst/>
                <a:highlight>
                  <a:srgbClr val="FFFFFF"/>
                </a:highlight>
                <a:latin typeface="Mulish"/>
                <a:hlinkClick r:id="rId4"/>
              </a:rPr>
              <a:t> Brian </a:t>
            </a:r>
            <a:r>
              <a:rPr lang="en-GB" b="1" i="1" u="none" strike="noStrike" dirty="0" err="1">
                <a:solidFill>
                  <a:srgbClr val="0C0C0C"/>
                </a:solidFill>
                <a:effectLst/>
                <a:highlight>
                  <a:srgbClr val="FFFFFF"/>
                </a:highlight>
                <a:latin typeface="Mulish"/>
                <a:hlinkClick r:id="rId4"/>
              </a:rPr>
              <a:t>Koffman</a:t>
            </a:r>
            <a:r>
              <a:rPr lang="en-GB" b="0" i="0" dirty="0">
                <a:solidFill>
                  <a:srgbClr val="0C0C0C"/>
                </a:solidFill>
                <a:effectLst/>
                <a:highlight>
                  <a:srgbClr val="FFFFFF"/>
                </a:highlight>
                <a:latin typeface="Mulish"/>
              </a:rPr>
              <a:t/>
            </a:r>
            <a:br>
              <a:rPr lang="en-GB" b="0" i="0" dirty="0">
                <a:solidFill>
                  <a:srgbClr val="0C0C0C"/>
                </a:solidFill>
                <a:effectLst/>
                <a:highlight>
                  <a:srgbClr val="FFFFFF"/>
                </a:highlight>
                <a:latin typeface="Mulish"/>
              </a:rPr>
            </a:br>
            <a:endParaRPr lang="en-GB" dirty="0"/>
          </a:p>
        </p:txBody>
      </p:sp>
      <p:sp>
        <p:nvSpPr>
          <p:cNvPr id="3" name="Text Placeholder 2">
            <a:extLst>
              <a:ext uri="{FF2B5EF4-FFF2-40B4-BE49-F238E27FC236}">
                <a16:creationId xmlns:a16="http://schemas.microsoft.com/office/drawing/2014/main" xmlns="" id="{C7A5F0C4-9A82-E28C-A210-93A2BB4C353D}"/>
              </a:ext>
            </a:extLst>
          </p:cNvPr>
          <p:cNvSpPr>
            <a:spLocks noGrp="1"/>
          </p:cNvSpPr>
          <p:nvPr>
            <p:ph type="body" idx="1"/>
          </p:nvPr>
        </p:nvSpPr>
        <p:spPr>
          <a:xfrm>
            <a:off x="731519" y="2971799"/>
            <a:ext cx="8107681" cy="3877985"/>
          </a:xfrm>
        </p:spPr>
        <p:txBody>
          <a:bodyPr/>
          <a:lstStyle/>
          <a:p>
            <a:pPr algn="l"/>
            <a:r>
              <a:rPr lang="en-GB" b="1" i="0" dirty="0">
                <a:solidFill>
                  <a:srgbClr val="222222"/>
                </a:solidFill>
                <a:effectLst/>
                <a:highlight>
                  <a:srgbClr val="FFFFFF"/>
                </a:highlight>
                <a:latin typeface="Arial" panose="020B0604020202020204" pitchFamily="34" charset="0"/>
              </a:rPr>
              <a:t>Conclusions:</a:t>
            </a:r>
            <a:r>
              <a:rPr lang="en-GB" b="0" i="0" dirty="0">
                <a:solidFill>
                  <a:srgbClr val="222222"/>
                </a:solidFill>
                <a:effectLst/>
                <a:highlight>
                  <a:srgbClr val="FFFFFF"/>
                </a:highlight>
                <a:latin typeface="Arial" panose="020B0604020202020204" pitchFamily="34" charset="0"/>
              </a:rPr>
              <a:t/>
            </a:r>
            <a:br>
              <a:rPr lang="en-GB" b="0" i="0" dirty="0">
                <a:solidFill>
                  <a:srgbClr val="222222"/>
                </a:solidFill>
                <a:effectLst/>
                <a:highlight>
                  <a:srgbClr val="FFFFFF"/>
                </a:highlight>
                <a:latin typeface="Arial" panose="020B0604020202020204" pitchFamily="34" charset="0"/>
              </a:rPr>
            </a:br>
            <a:endParaRPr lang="en-GB" b="0" i="0" dirty="0">
              <a:solidFill>
                <a:srgbClr val="222222"/>
              </a:solidFill>
              <a:effectLst/>
              <a:highlight>
                <a:srgbClr val="FFFFFF"/>
              </a:highlight>
              <a:latin typeface="Arial" panose="020B0604020202020204" pitchFamily="34" charset="0"/>
            </a:endParaRPr>
          </a:p>
          <a:p>
            <a:pPr algn="l"/>
            <a:r>
              <a:rPr lang="en-GB" b="0" i="0" dirty="0">
                <a:solidFill>
                  <a:srgbClr val="222222"/>
                </a:solidFill>
                <a:effectLst/>
                <a:highlight>
                  <a:srgbClr val="FFFFFF"/>
                </a:highlight>
                <a:latin typeface="Arial" panose="020B0604020202020204" pitchFamily="34" charset="0"/>
              </a:rPr>
              <a:t>In most CLL patients who have received six years of ibrutinib, the levels of residual disease decrease or remain stable for the subsequent 6-12 months after stopping ibrutinib. How much is real disease control off therapy and how much is due to redistribution of cells from the bloodstream to the lymph nodes and bone marrow will only be answered by longer follow-up.</a:t>
            </a:r>
          </a:p>
          <a:p>
            <a:pPr algn="l"/>
            <a:endParaRPr lang="en-GB" b="0" i="0" dirty="0">
              <a:solidFill>
                <a:srgbClr val="222222"/>
              </a:solidFill>
              <a:effectLst/>
              <a:highlight>
                <a:srgbClr val="FFFFFF"/>
              </a:highlight>
              <a:latin typeface="Arial" panose="020B0604020202020204" pitchFamily="34" charset="0"/>
            </a:endParaRPr>
          </a:p>
          <a:p>
            <a:pPr algn="l"/>
            <a:r>
              <a:rPr lang="en-GB" b="0" i="0" dirty="0">
                <a:solidFill>
                  <a:srgbClr val="222222"/>
                </a:solidFill>
                <a:effectLst/>
                <a:highlight>
                  <a:srgbClr val="FFFFFF"/>
                </a:highlight>
                <a:latin typeface="Arial" panose="020B0604020202020204" pitchFamily="34" charset="0"/>
              </a:rPr>
              <a:t> However, the  stability of disease levels after treatment cessation supports the safety and advisability of testing an intermittent treatment strategy to determine whether this approach could potentially reduce treatment-emergent resistance and forces us to at least research and reassess the dogma of treating with BTKis until progression or intolerance.</a:t>
            </a:r>
          </a:p>
          <a:p>
            <a:endParaRPr lang="en-GB" dirty="0"/>
          </a:p>
        </p:txBody>
      </p:sp>
    </p:spTree>
    <p:extLst>
      <p:ext uri="{BB962C8B-B14F-4D97-AF65-F5344CB8AC3E}">
        <p14:creationId xmlns:p14="http://schemas.microsoft.com/office/powerpoint/2010/main" xmlns="" val="10530149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3D13AC-B869-9C5D-A680-BCDFB6B32E38}"/>
              </a:ext>
            </a:extLst>
          </p:cNvPr>
          <p:cNvSpPr>
            <a:spLocks noGrp="1"/>
          </p:cNvSpPr>
          <p:nvPr>
            <p:ph type="title"/>
          </p:nvPr>
        </p:nvSpPr>
        <p:spPr>
          <a:xfrm>
            <a:off x="838200" y="273811"/>
            <a:ext cx="8521699" cy="5878532"/>
          </a:xfrm>
        </p:spPr>
        <p:txBody>
          <a:bodyPr/>
          <a:lstStyle/>
          <a:p>
            <a:r>
              <a:rPr lang="en-GB" b="0" i="0" dirty="0">
                <a:solidFill>
                  <a:srgbClr val="333333"/>
                </a:solidFill>
                <a:effectLst/>
                <a:highlight>
                  <a:srgbClr val="FFFFFF"/>
                </a:highlight>
                <a:latin typeface="inherit"/>
              </a:rPr>
              <a:t> </a:t>
            </a:r>
            <a:br>
              <a:rPr lang="en-GB" b="0" i="0" dirty="0">
                <a:solidFill>
                  <a:srgbClr val="333333"/>
                </a:solidFill>
                <a:effectLst/>
                <a:highlight>
                  <a:srgbClr val="FFFFFF"/>
                </a:highlight>
                <a:latin typeface="inherit"/>
              </a:rPr>
            </a:br>
            <a:r>
              <a:rPr lang="en-GB" b="0" i="0" dirty="0">
                <a:solidFill>
                  <a:srgbClr val="333333"/>
                </a:solidFill>
                <a:effectLst/>
                <a:highlight>
                  <a:srgbClr val="FFFFFF"/>
                </a:highlight>
                <a:latin typeface="inherit"/>
              </a:rPr>
              <a:t/>
            </a:r>
            <a:br>
              <a:rPr lang="en-GB" b="0" i="0" dirty="0">
                <a:solidFill>
                  <a:srgbClr val="333333"/>
                </a:solidFill>
                <a:effectLst/>
                <a:highlight>
                  <a:srgbClr val="FFFFFF"/>
                </a:highlight>
                <a:latin typeface="inherit"/>
              </a:rPr>
            </a:br>
            <a:r>
              <a:rPr lang="en-GB" b="0" i="0" dirty="0">
                <a:solidFill>
                  <a:srgbClr val="333333"/>
                </a:solidFill>
                <a:effectLst/>
                <a:highlight>
                  <a:srgbClr val="FFFFFF"/>
                </a:highlight>
                <a:latin typeface="inherit"/>
              </a:rPr>
              <a:t/>
            </a:r>
            <a:br>
              <a:rPr lang="en-GB" b="0" i="0" dirty="0">
                <a:solidFill>
                  <a:srgbClr val="333333"/>
                </a:solidFill>
                <a:effectLst/>
                <a:highlight>
                  <a:srgbClr val="FFFFFF"/>
                </a:highlight>
                <a:latin typeface="inherit"/>
              </a:rPr>
            </a:br>
            <a:r>
              <a:rPr lang="en-GB" sz="3200" i="0" dirty="0">
                <a:solidFill>
                  <a:srgbClr val="FF0000"/>
                </a:solidFill>
                <a:effectLst/>
                <a:highlight>
                  <a:srgbClr val="FFFFFF"/>
                </a:highlight>
                <a:latin typeface="inherit"/>
              </a:rPr>
              <a:t/>
            </a:r>
            <a:br>
              <a:rPr lang="en-GB" sz="3200" i="0" dirty="0">
                <a:solidFill>
                  <a:srgbClr val="FF0000"/>
                </a:solidFill>
                <a:effectLst/>
                <a:highlight>
                  <a:srgbClr val="FFFFFF"/>
                </a:highlight>
                <a:latin typeface="inherit"/>
              </a:rPr>
            </a:br>
            <a:r>
              <a:rPr lang="en-GB" sz="3200" i="0" dirty="0">
                <a:solidFill>
                  <a:srgbClr val="FF0000"/>
                </a:solidFill>
                <a:effectLst/>
                <a:highlight>
                  <a:srgbClr val="FFFFFF"/>
                </a:highlight>
                <a:latin typeface="inherit"/>
              </a:rPr>
              <a:t/>
            </a:r>
            <a:br>
              <a:rPr lang="en-GB" sz="3200" i="0" dirty="0">
                <a:solidFill>
                  <a:srgbClr val="FF0000"/>
                </a:solidFill>
                <a:effectLst/>
                <a:highlight>
                  <a:srgbClr val="FFFFFF"/>
                </a:highlight>
                <a:latin typeface="inherit"/>
              </a:rPr>
            </a:br>
            <a:r>
              <a:rPr lang="en-GB" sz="3200" i="0" dirty="0">
                <a:solidFill>
                  <a:srgbClr val="FF0000"/>
                </a:solidFill>
                <a:effectLst/>
                <a:highlight>
                  <a:srgbClr val="FFFFFF"/>
                </a:highlight>
                <a:latin typeface="inherit"/>
              </a:rPr>
              <a:t/>
            </a:r>
            <a:br>
              <a:rPr lang="en-GB" sz="3200" i="0" dirty="0">
                <a:solidFill>
                  <a:srgbClr val="FF0000"/>
                </a:solidFill>
                <a:effectLst/>
                <a:highlight>
                  <a:srgbClr val="FFFFFF"/>
                </a:highlight>
                <a:latin typeface="inherit"/>
              </a:rPr>
            </a:br>
            <a:r>
              <a:rPr lang="en-GB" sz="3200" i="0" dirty="0">
                <a:solidFill>
                  <a:srgbClr val="FF0000"/>
                </a:solidFill>
                <a:effectLst/>
                <a:highlight>
                  <a:srgbClr val="FFFFFF"/>
                </a:highlight>
                <a:latin typeface="inherit"/>
              </a:rPr>
              <a:t/>
            </a:r>
            <a:br>
              <a:rPr lang="en-GB" sz="3200" i="0" dirty="0">
                <a:solidFill>
                  <a:srgbClr val="FF0000"/>
                </a:solidFill>
                <a:effectLst/>
                <a:highlight>
                  <a:srgbClr val="FFFFFF"/>
                </a:highlight>
                <a:latin typeface="inherit"/>
              </a:rPr>
            </a:br>
            <a:r>
              <a:rPr lang="en-GB" sz="3200" i="0" dirty="0">
                <a:solidFill>
                  <a:srgbClr val="FF0000"/>
                </a:solidFill>
                <a:effectLst/>
                <a:highlight>
                  <a:srgbClr val="FFFFFF"/>
                </a:highlight>
                <a:latin typeface="inherit"/>
              </a:rPr>
              <a:t/>
            </a:r>
            <a:br>
              <a:rPr lang="en-GB" sz="3200" i="0" dirty="0">
                <a:solidFill>
                  <a:srgbClr val="FF0000"/>
                </a:solidFill>
                <a:effectLst/>
                <a:highlight>
                  <a:srgbClr val="FFFFFF"/>
                </a:highlight>
                <a:latin typeface="inherit"/>
              </a:rPr>
            </a:br>
            <a:r>
              <a:rPr lang="en-GB" sz="3200" i="0" dirty="0">
                <a:solidFill>
                  <a:srgbClr val="FF0000"/>
                </a:solidFill>
                <a:effectLst/>
                <a:highlight>
                  <a:srgbClr val="FFFFFF"/>
                </a:highlight>
                <a:latin typeface="inherit"/>
              </a:rPr>
              <a:t/>
            </a:r>
            <a:br>
              <a:rPr lang="en-GB" sz="3200" i="0" dirty="0">
                <a:solidFill>
                  <a:srgbClr val="FF0000"/>
                </a:solidFill>
                <a:effectLst/>
                <a:highlight>
                  <a:srgbClr val="FFFFFF"/>
                </a:highlight>
                <a:latin typeface="inherit"/>
              </a:rPr>
            </a:br>
            <a:r>
              <a:rPr lang="en-GB" sz="3200" i="0" dirty="0">
                <a:solidFill>
                  <a:srgbClr val="FF0000"/>
                </a:solidFill>
                <a:effectLst/>
                <a:highlight>
                  <a:srgbClr val="FFFFFF"/>
                </a:highlight>
                <a:latin typeface="inherit"/>
              </a:rPr>
              <a:t/>
            </a:r>
            <a:br>
              <a:rPr lang="en-GB" sz="3200" i="0" dirty="0">
                <a:solidFill>
                  <a:srgbClr val="FF0000"/>
                </a:solidFill>
                <a:effectLst/>
                <a:highlight>
                  <a:srgbClr val="FFFFFF"/>
                </a:highlight>
                <a:latin typeface="inherit"/>
              </a:rPr>
            </a:br>
            <a:r>
              <a:rPr lang="en-GB" sz="3200" i="0" dirty="0">
                <a:solidFill>
                  <a:srgbClr val="FF0000"/>
                </a:solidFill>
                <a:effectLst/>
                <a:highlight>
                  <a:srgbClr val="FFFFFF"/>
                </a:highlight>
                <a:latin typeface="inherit"/>
              </a:rPr>
              <a:t>Stop Ibrutinib Trails?</a:t>
            </a:r>
            <a:r>
              <a:rPr lang="en-GB" b="0" i="0" dirty="0">
                <a:solidFill>
                  <a:srgbClr val="333333"/>
                </a:solidFill>
                <a:effectLst/>
                <a:highlight>
                  <a:srgbClr val="FFFFFF"/>
                </a:highlight>
                <a:latin typeface="inherit"/>
              </a:rPr>
              <a:t/>
            </a:r>
            <a:br>
              <a:rPr lang="en-GB" b="0" i="0" dirty="0">
                <a:solidFill>
                  <a:srgbClr val="333333"/>
                </a:solidFill>
                <a:effectLst/>
                <a:highlight>
                  <a:srgbClr val="FFFFFF"/>
                </a:highlight>
                <a:latin typeface="inherit"/>
              </a:rPr>
            </a:br>
            <a:r>
              <a:rPr lang="en-GB" b="0" i="0" dirty="0">
                <a:solidFill>
                  <a:srgbClr val="333333"/>
                </a:solidFill>
                <a:effectLst/>
                <a:highlight>
                  <a:srgbClr val="FFFFFF"/>
                </a:highlight>
                <a:latin typeface="inherit"/>
              </a:rPr>
              <a:t/>
            </a:r>
            <a:br>
              <a:rPr lang="en-GB" b="0" i="0" dirty="0">
                <a:solidFill>
                  <a:srgbClr val="333333"/>
                </a:solidFill>
                <a:effectLst/>
                <a:highlight>
                  <a:srgbClr val="FFFFFF"/>
                </a:highlight>
                <a:latin typeface="inherit"/>
              </a:rPr>
            </a:br>
            <a:r>
              <a:rPr lang="en-GB" b="0" i="0" dirty="0">
                <a:solidFill>
                  <a:srgbClr val="333333"/>
                </a:solidFill>
                <a:effectLst/>
                <a:highlight>
                  <a:srgbClr val="FFFFFF"/>
                </a:highlight>
                <a:latin typeface="inherit"/>
              </a:rPr>
              <a:t/>
            </a:r>
            <a:br>
              <a:rPr lang="en-GB" b="0" i="0" dirty="0">
                <a:solidFill>
                  <a:srgbClr val="333333"/>
                </a:solidFill>
                <a:effectLst/>
                <a:highlight>
                  <a:srgbClr val="FFFFFF"/>
                </a:highlight>
                <a:latin typeface="inherit"/>
              </a:rPr>
            </a:br>
            <a:r>
              <a:rPr lang="en-GB" b="0" i="0" dirty="0">
                <a:solidFill>
                  <a:srgbClr val="0C0C0C"/>
                </a:solidFill>
                <a:effectLst/>
                <a:highlight>
                  <a:srgbClr val="FFFFFF"/>
                </a:highlight>
                <a:latin typeface="Mulish"/>
              </a:rPr>
              <a:t/>
            </a:r>
            <a:br>
              <a:rPr lang="en-GB" b="0" i="0" dirty="0">
                <a:solidFill>
                  <a:srgbClr val="0C0C0C"/>
                </a:solidFill>
                <a:effectLst/>
                <a:highlight>
                  <a:srgbClr val="FFFFFF"/>
                </a:highlight>
                <a:latin typeface="Mulish"/>
              </a:rPr>
            </a:br>
            <a:endParaRPr lang="en-GB" dirty="0"/>
          </a:p>
        </p:txBody>
      </p:sp>
      <p:sp>
        <p:nvSpPr>
          <p:cNvPr id="3" name="Text Placeholder 2">
            <a:extLst>
              <a:ext uri="{FF2B5EF4-FFF2-40B4-BE49-F238E27FC236}">
                <a16:creationId xmlns:a16="http://schemas.microsoft.com/office/drawing/2014/main" xmlns="" id="{C7A5F0C4-9A82-E28C-A210-93A2BB4C353D}"/>
              </a:ext>
            </a:extLst>
          </p:cNvPr>
          <p:cNvSpPr>
            <a:spLocks noGrp="1"/>
          </p:cNvSpPr>
          <p:nvPr>
            <p:ph type="body" idx="1"/>
          </p:nvPr>
        </p:nvSpPr>
        <p:spPr>
          <a:xfrm>
            <a:off x="731519" y="2971799"/>
            <a:ext cx="8107681" cy="307777"/>
          </a:xfrm>
        </p:spPr>
        <p:txBody>
          <a:bodyPr/>
          <a:lstStyle/>
          <a:p>
            <a:endParaRPr lang="en-GB" sz="2000" dirty="0"/>
          </a:p>
        </p:txBody>
      </p:sp>
    </p:spTree>
    <p:extLst>
      <p:ext uri="{BB962C8B-B14F-4D97-AF65-F5344CB8AC3E}">
        <p14:creationId xmlns:p14="http://schemas.microsoft.com/office/powerpoint/2010/main" xmlns="" val="16424059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3D13AC-B869-9C5D-A680-BCDFB6B32E38}"/>
              </a:ext>
            </a:extLst>
          </p:cNvPr>
          <p:cNvSpPr>
            <a:spLocks noGrp="1"/>
          </p:cNvSpPr>
          <p:nvPr>
            <p:ph type="title"/>
          </p:nvPr>
        </p:nvSpPr>
        <p:spPr>
          <a:xfrm>
            <a:off x="838200" y="273811"/>
            <a:ext cx="8521699" cy="2369880"/>
          </a:xfrm>
        </p:spPr>
        <p:txBody>
          <a:bodyPr/>
          <a:lstStyle/>
          <a:p>
            <a:r>
              <a:rPr lang="en-GB" b="0" i="0" dirty="0">
                <a:solidFill>
                  <a:srgbClr val="333333"/>
                </a:solidFill>
                <a:effectLst/>
                <a:highlight>
                  <a:srgbClr val="FFFFFF"/>
                </a:highlight>
                <a:latin typeface="inherit"/>
              </a:rPr>
              <a:t> </a:t>
            </a:r>
            <a:br>
              <a:rPr lang="en-GB" b="0" i="0" dirty="0">
                <a:solidFill>
                  <a:srgbClr val="333333"/>
                </a:solidFill>
                <a:effectLst/>
                <a:highlight>
                  <a:srgbClr val="FFFFFF"/>
                </a:highlight>
                <a:latin typeface="inherit"/>
              </a:rPr>
            </a:br>
            <a:r>
              <a:rPr lang="en-GB" b="0" i="0" dirty="0">
                <a:solidFill>
                  <a:srgbClr val="333333"/>
                </a:solidFill>
                <a:effectLst/>
                <a:highlight>
                  <a:srgbClr val="FFFFFF"/>
                </a:highlight>
                <a:latin typeface="inherit"/>
              </a:rPr>
              <a:t/>
            </a:r>
            <a:br>
              <a:rPr lang="en-GB" b="0" i="0" dirty="0">
                <a:solidFill>
                  <a:srgbClr val="333333"/>
                </a:solidFill>
                <a:effectLst/>
                <a:highlight>
                  <a:srgbClr val="FFFFFF"/>
                </a:highlight>
                <a:latin typeface="inherit"/>
              </a:rPr>
            </a:br>
            <a:r>
              <a:rPr lang="en-GB" b="0" i="0" dirty="0">
                <a:solidFill>
                  <a:srgbClr val="333333"/>
                </a:solidFill>
                <a:effectLst/>
                <a:highlight>
                  <a:srgbClr val="FFFFFF"/>
                </a:highlight>
                <a:latin typeface="inherit"/>
              </a:rPr>
              <a:t/>
            </a:r>
            <a:br>
              <a:rPr lang="en-GB" b="0" i="0" dirty="0">
                <a:solidFill>
                  <a:srgbClr val="333333"/>
                </a:solidFill>
                <a:effectLst/>
                <a:highlight>
                  <a:srgbClr val="FFFFFF"/>
                </a:highlight>
                <a:latin typeface="inherit"/>
              </a:rPr>
            </a:br>
            <a:r>
              <a:rPr lang="en-GB" sz="3200" i="0" dirty="0">
                <a:solidFill>
                  <a:srgbClr val="FF0000"/>
                </a:solidFill>
                <a:effectLst/>
                <a:highlight>
                  <a:srgbClr val="FFFFFF"/>
                </a:highlight>
                <a:latin typeface="inherit"/>
              </a:rPr>
              <a:t/>
            </a:r>
            <a:br>
              <a:rPr lang="en-GB" sz="3200" i="0" dirty="0">
                <a:solidFill>
                  <a:srgbClr val="FF0000"/>
                </a:solidFill>
                <a:effectLst/>
                <a:highlight>
                  <a:srgbClr val="FFFFFF"/>
                </a:highlight>
                <a:latin typeface="inherit"/>
              </a:rPr>
            </a:br>
            <a:r>
              <a:rPr lang="en-GB" sz="3200" i="0" dirty="0">
                <a:solidFill>
                  <a:srgbClr val="FF0000"/>
                </a:solidFill>
                <a:effectLst/>
                <a:highlight>
                  <a:srgbClr val="FFFFFF"/>
                </a:highlight>
                <a:latin typeface="inherit"/>
              </a:rPr>
              <a:t>Stop Ibrutinib Trails</a:t>
            </a:r>
            <a:r>
              <a:rPr lang="en-GB" b="0" i="0" dirty="0">
                <a:solidFill>
                  <a:srgbClr val="333333"/>
                </a:solidFill>
                <a:effectLst/>
                <a:highlight>
                  <a:srgbClr val="FFFFFF"/>
                </a:highlight>
                <a:latin typeface="inherit"/>
              </a:rPr>
              <a:t/>
            </a:r>
            <a:br>
              <a:rPr lang="en-GB" b="0" i="0" dirty="0">
                <a:solidFill>
                  <a:srgbClr val="333333"/>
                </a:solidFill>
                <a:effectLst/>
                <a:highlight>
                  <a:srgbClr val="FFFFFF"/>
                </a:highlight>
                <a:latin typeface="inherit"/>
              </a:rPr>
            </a:br>
            <a:r>
              <a:rPr lang="en-GB" b="0" i="0" dirty="0">
                <a:solidFill>
                  <a:srgbClr val="0C0C0C"/>
                </a:solidFill>
                <a:effectLst/>
                <a:highlight>
                  <a:srgbClr val="FFFFFF"/>
                </a:highlight>
                <a:latin typeface="Mulish"/>
              </a:rPr>
              <a:t/>
            </a:r>
            <a:br>
              <a:rPr lang="en-GB" b="0" i="0" dirty="0">
                <a:solidFill>
                  <a:srgbClr val="0C0C0C"/>
                </a:solidFill>
                <a:effectLst/>
                <a:highlight>
                  <a:srgbClr val="FFFFFF"/>
                </a:highlight>
                <a:latin typeface="Mulish"/>
              </a:rPr>
            </a:br>
            <a:endParaRPr lang="en-GB" dirty="0"/>
          </a:p>
        </p:txBody>
      </p:sp>
      <p:sp>
        <p:nvSpPr>
          <p:cNvPr id="3" name="Text Placeholder 2">
            <a:extLst>
              <a:ext uri="{FF2B5EF4-FFF2-40B4-BE49-F238E27FC236}">
                <a16:creationId xmlns:a16="http://schemas.microsoft.com/office/drawing/2014/main" xmlns="" id="{C7A5F0C4-9A82-E28C-A210-93A2BB4C353D}"/>
              </a:ext>
            </a:extLst>
          </p:cNvPr>
          <p:cNvSpPr>
            <a:spLocks noGrp="1"/>
          </p:cNvSpPr>
          <p:nvPr>
            <p:ph type="body" idx="1"/>
          </p:nvPr>
        </p:nvSpPr>
        <p:spPr>
          <a:xfrm>
            <a:off x="731519" y="2971799"/>
            <a:ext cx="8107681" cy="3693319"/>
          </a:xfrm>
        </p:spPr>
        <p:txBody>
          <a:bodyPr/>
          <a:lstStyle/>
          <a:p>
            <a:r>
              <a:rPr lang="en-GB" sz="2000" b="1" u="sng" dirty="0"/>
              <a:t>Ibrutinib discontinuation trial: </a:t>
            </a:r>
          </a:p>
          <a:p>
            <a:r>
              <a:rPr lang="en-GB" sz="2000" dirty="0"/>
              <a:t>The NCI-CONNECT (NCT03720145) is a phase II clinical trial that aims to evaluate the feasibility and safety of discontinuing ibrutinib in patients with previously treated chronic lymphocytic </a:t>
            </a:r>
            <a:r>
              <a:rPr lang="en-GB" sz="2000" dirty="0" err="1"/>
              <a:t>leukemia</a:t>
            </a:r>
            <a:r>
              <a:rPr lang="en-GB" sz="2000" dirty="0"/>
              <a:t> (CLL). The study is enrolling patients who have achieved a complete response (CR) or stable disease after at least 12 months of ibrutinib therapy.</a:t>
            </a:r>
          </a:p>
          <a:p>
            <a:endParaRPr lang="en-GB" sz="2000" dirty="0"/>
          </a:p>
          <a:p>
            <a:r>
              <a:rPr lang="en-GB" sz="2000" b="1" u="sng" dirty="0" err="1"/>
              <a:t>Trexall</a:t>
            </a:r>
            <a:r>
              <a:rPr lang="en-GB" sz="2000" b="1" u="sng" dirty="0"/>
              <a:t> discontinuation trial: </a:t>
            </a:r>
          </a:p>
          <a:p>
            <a:r>
              <a:rPr lang="en-GB" sz="2000" dirty="0"/>
              <a:t>The TREXALL study (NCT03134754) is a phase III clinical trial that assesses the feasibility and efficacy of discontinuing ibrutinib in patients with CLL or small lymphocytic lymphoma (SLL) who have achieved a CR or partial response (PR) after at least 24 months of treatment</a:t>
            </a:r>
          </a:p>
        </p:txBody>
      </p:sp>
      <p:pic>
        <p:nvPicPr>
          <p:cNvPr id="7" name="Picture 6">
            <a:extLst>
              <a:ext uri="{FF2B5EF4-FFF2-40B4-BE49-F238E27FC236}">
                <a16:creationId xmlns:a16="http://schemas.microsoft.com/office/drawing/2014/main" xmlns="" id="{E34B67C3-9B18-BF8C-F80E-03F80832D2D4}"/>
              </a:ext>
            </a:extLst>
          </p:cNvPr>
          <p:cNvPicPr>
            <a:picLocks noChangeAspect="1"/>
          </p:cNvPicPr>
          <p:nvPr/>
        </p:nvPicPr>
        <p:blipFill rotWithShape="1">
          <a:blip r:embed="rId2"/>
          <a:srcRect l="25000" t="33838" r="30303" b="20371"/>
          <a:stretch/>
        </p:blipFill>
        <p:spPr>
          <a:xfrm>
            <a:off x="5410200" y="533400"/>
            <a:ext cx="4495800" cy="2590801"/>
          </a:xfrm>
          <a:prstGeom prst="rect">
            <a:avLst/>
          </a:prstGeom>
        </p:spPr>
      </p:pic>
    </p:spTree>
    <p:extLst>
      <p:ext uri="{BB962C8B-B14F-4D97-AF65-F5344CB8AC3E}">
        <p14:creationId xmlns:p14="http://schemas.microsoft.com/office/powerpoint/2010/main" xmlns="" val="205626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DE24B51D-DA01-1E0A-D2AD-8CC3B5A55F9F}"/>
              </a:ext>
            </a:extLst>
          </p:cNvPr>
          <p:cNvSpPr>
            <a:spLocks noGrp="1"/>
          </p:cNvSpPr>
          <p:nvPr>
            <p:ph type="title"/>
          </p:nvPr>
        </p:nvSpPr>
        <p:spPr/>
        <p:txBody>
          <a:bodyPr>
            <a:normAutofit/>
          </a:bodyPr>
          <a:lstStyle/>
          <a:p>
            <a:r>
              <a:rPr lang="en-GB" sz="2800" b="1" dirty="0">
                <a:solidFill>
                  <a:srgbClr val="C00000"/>
                </a:solidFill>
              </a:rPr>
              <a:t>Massage to take home </a:t>
            </a:r>
          </a:p>
        </p:txBody>
      </p:sp>
      <p:sp>
        <p:nvSpPr>
          <p:cNvPr id="5" name="Content Placeholder 4">
            <a:extLst>
              <a:ext uri="{FF2B5EF4-FFF2-40B4-BE49-F238E27FC236}">
                <a16:creationId xmlns:a16="http://schemas.microsoft.com/office/drawing/2014/main" xmlns="" id="{7089962C-4139-3D1C-FDFD-0EE867758F5C}"/>
              </a:ext>
            </a:extLst>
          </p:cNvPr>
          <p:cNvSpPr>
            <a:spLocks noGrp="1"/>
          </p:cNvSpPr>
          <p:nvPr>
            <p:ph idx="1"/>
          </p:nvPr>
        </p:nvSpPr>
        <p:spPr/>
        <p:txBody>
          <a:bodyPr/>
          <a:lstStyle/>
          <a:p>
            <a:r>
              <a:rPr lang="en-GB" dirty="0"/>
              <a:t>MDT evaluation and decision</a:t>
            </a:r>
          </a:p>
          <a:p>
            <a:r>
              <a:rPr lang="en-GB" dirty="0"/>
              <a:t>Dose Reduction need to be considered while managing  Ibrutinib SE</a:t>
            </a:r>
          </a:p>
          <a:p>
            <a:r>
              <a:rPr lang="en-GB" dirty="0"/>
              <a:t>Haematologist Close follow up </a:t>
            </a:r>
          </a:p>
          <a:p>
            <a:r>
              <a:rPr lang="en-GB" dirty="0"/>
              <a:t>Try not to Hold on Ibrutinib frequently</a:t>
            </a:r>
          </a:p>
          <a:p>
            <a:r>
              <a:rPr lang="en-GB" dirty="0"/>
              <a:t>We don’t have guidelines yet when to stop ibrutinib</a:t>
            </a:r>
          </a:p>
          <a:p>
            <a:r>
              <a:rPr lang="en-GB" dirty="0"/>
              <a:t>Results of previous experience doesn’t encourage early discontinuation</a:t>
            </a:r>
          </a:p>
          <a:p>
            <a:r>
              <a:rPr lang="en-GB" dirty="0"/>
              <a:t>Consider selection Criteria, evaluate the disease and close monitoring</a:t>
            </a:r>
          </a:p>
          <a:p>
            <a:endParaRPr lang="en-GB" dirty="0"/>
          </a:p>
        </p:txBody>
      </p:sp>
    </p:spTree>
    <p:extLst>
      <p:ext uri="{BB962C8B-B14F-4D97-AF65-F5344CB8AC3E}">
        <p14:creationId xmlns:p14="http://schemas.microsoft.com/office/powerpoint/2010/main" xmlns="" val="8056799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B0151D1C-D6E9-084A-546F-AAE25CD73F6D}"/>
              </a:ext>
            </a:extLst>
          </p:cNvPr>
          <p:cNvSpPr>
            <a:spLocks noGrp="1"/>
          </p:cNvSpPr>
          <p:nvPr>
            <p:ph type="title"/>
          </p:nvPr>
        </p:nvSpPr>
        <p:spPr/>
        <p:txBody>
          <a:bodyPr/>
          <a:lstStyle/>
          <a:p>
            <a:pPr algn="ctr"/>
            <a:r>
              <a:rPr lang="en-GB" b="1" dirty="0">
                <a:solidFill>
                  <a:srgbClr val="7030A0"/>
                </a:solidFill>
              </a:rPr>
              <a:t>Thank You</a:t>
            </a:r>
          </a:p>
        </p:txBody>
      </p:sp>
      <p:sp>
        <p:nvSpPr>
          <p:cNvPr id="8" name="Text Placeholder 7">
            <a:extLst>
              <a:ext uri="{FF2B5EF4-FFF2-40B4-BE49-F238E27FC236}">
                <a16:creationId xmlns:a16="http://schemas.microsoft.com/office/drawing/2014/main" xmlns="" id="{F10BB4FC-ECD7-B844-321D-A6326BCAB336}"/>
              </a:ext>
            </a:extLst>
          </p:cNvPr>
          <p:cNvSpPr>
            <a:spLocks noGrp="1"/>
          </p:cNvSpPr>
          <p:nvPr>
            <p:ph type="body" idx="1"/>
          </p:nvPr>
        </p:nvSpPr>
        <p:spPr/>
        <p:txBody>
          <a:bodyPr/>
          <a:lstStyle/>
          <a:p>
            <a:endParaRPr lang="en-GB"/>
          </a:p>
        </p:txBody>
      </p:sp>
      <p:pic>
        <p:nvPicPr>
          <p:cNvPr id="4" name="Picture 3">
            <a:extLst>
              <a:ext uri="{FF2B5EF4-FFF2-40B4-BE49-F238E27FC236}">
                <a16:creationId xmlns:a16="http://schemas.microsoft.com/office/drawing/2014/main" xmlns="" id="{161A252C-F7A1-8142-8FDF-5E961D02261C}"/>
              </a:ext>
            </a:extLst>
          </p:cNvPr>
          <p:cNvPicPr>
            <a:picLocks noChangeAspect="1"/>
          </p:cNvPicPr>
          <p:nvPr/>
        </p:nvPicPr>
        <p:blipFill>
          <a:blip r:embed="rId2"/>
          <a:stretch>
            <a:fillRect/>
          </a:stretch>
        </p:blipFill>
        <p:spPr>
          <a:xfrm>
            <a:off x="3810000" y="1524000"/>
            <a:ext cx="2133785" cy="1530229"/>
          </a:xfrm>
          <a:prstGeom prst="rect">
            <a:avLst/>
          </a:prstGeom>
        </p:spPr>
      </p:pic>
    </p:spTree>
    <p:extLst>
      <p:ext uri="{BB962C8B-B14F-4D97-AF65-F5344CB8AC3E}">
        <p14:creationId xmlns:p14="http://schemas.microsoft.com/office/powerpoint/2010/main" xmlns="" val="3140913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F494EAD3-8BD4-48F1-91A6-40B476C386D2}"/>
              </a:ext>
            </a:extLst>
          </p:cNvPr>
          <p:cNvSpPr>
            <a:spLocks noGrp="1"/>
          </p:cNvSpPr>
          <p:nvPr>
            <p:ph type="title"/>
          </p:nvPr>
        </p:nvSpPr>
        <p:spPr>
          <a:xfrm>
            <a:off x="686276" y="1937704"/>
            <a:ext cx="8675370" cy="1491296"/>
          </a:xfrm>
        </p:spPr>
        <p:txBody>
          <a:bodyPr/>
          <a:lstStyle/>
          <a:p>
            <a:r>
              <a:rPr lang="en-GB" sz="3600" b="1" dirty="0">
                <a:solidFill>
                  <a:srgbClr val="C00000"/>
                </a:solidFill>
                <a:latin typeface="+mn-lt"/>
              </a:rPr>
              <a:t>Challenges</a:t>
            </a:r>
            <a:r>
              <a:rPr lang="en-GB" dirty="0"/>
              <a:t> </a:t>
            </a:r>
            <a:br>
              <a:rPr lang="en-GB" dirty="0"/>
            </a:br>
            <a:endParaRPr lang="en-GB" dirty="0"/>
          </a:p>
        </p:txBody>
      </p:sp>
      <p:sp>
        <p:nvSpPr>
          <p:cNvPr id="5" name="Text Placeholder 4">
            <a:extLst>
              <a:ext uri="{FF2B5EF4-FFF2-40B4-BE49-F238E27FC236}">
                <a16:creationId xmlns:a16="http://schemas.microsoft.com/office/drawing/2014/main" xmlns="" id="{D1DFA7B3-0890-5FB5-CFD9-4BA3C944F9B6}"/>
              </a:ext>
            </a:extLst>
          </p:cNvPr>
          <p:cNvSpPr>
            <a:spLocks noGrp="1"/>
          </p:cNvSpPr>
          <p:nvPr>
            <p:ph type="body" idx="1"/>
          </p:nvPr>
        </p:nvSpPr>
        <p:spPr/>
        <p:txBody>
          <a:bodyPr/>
          <a:lstStyle/>
          <a:p>
            <a:endParaRPr lang="en-GB" dirty="0"/>
          </a:p>
        </p:txBody>
      </p:sp>
      <p:pic>
        <p:nvPicPr>
          <p:cNvPr id="3" name="Picture 2">
            <a:extLst>
              <a:ext uri="{FF2B5EF4-FFF2-40B4-BE49-F238E27FC236}">
                <a16:creationId xmlns:a16="http://schemas.microsoft.com/office/drawing/2014/main" xmlns="" id="{A893FF88-277F-DD44-F8FC-E82E015B022D}"/>
              </a:ext>
            </a:extLst>
          </p:cNvPr>
          <p:cNvPicPr>
            <a:picLocks noChangeAspect="1"/>
          </p:cNvPicPr>
          <p:nvPr/>
        </p:nvPicPr>
        <p:blipFill rotWithShape="1">
          <a:blip r:embed="rId2"/>
          <a:srcRect l="28030" t="19024" r="31061" b="12289"/>
          <a:stretch/>
        </p:blipFill>
        <p:spPr>
          <a:xfrm>
            <a:off x="5164667" y="2514600"/>
            <a:ext cx="4876800" cy="4629892"/>
          </a:xfrm>
          <a:prstGeom prst="rect">
            <a:avLst/>
          </a:prstGeom>
        </p:spPr>
      </p:pic>
      <p:pic>
        <p:nvPicPr>
          <p:cNvPr id="7" name="Picture 6">
            <a:extLst>
              <a:ext uri="{FF2B5EF4-FFF2-40B4-BE49-F238E27FC236}">
                <a16:creationId xmlns:a16="http://schemas.microsoft.com/office/drawing/2014/main" xmlns="" id="{9291BCEA-F621-C903-A478-6020F59BE55C}"/>
              </a:ext>
            </a:extLst>
          </p:cNvPr>
          <p:cNvPicPr>
            <a:picLocks noChangeAspect="1"/>
          </p:cNvPicPr>
          <p:nvPr/>
        </p:nvPicPr>
        <p:blipFill rotWithShape="1">
          <a:blip r:embed="rId3"/>
          <a:srcRect l="28029" t="9596" r="23485" b="24411"/>
          <a:stretch/>
        </p:blipFill>
        <p:spPr>
          <a:xfrm>
            <a:off x="-31044" y="2962646"/>
            <a:ext cx="4876800" cy="3733800"/>
          </a:xfrm>
          <a:prstGeom prst="rect">
            <a:avLst/>
          </a:prstGeom>
        </p:spPr>
      </p:pic>
      <p:pic>
        <p:nvPicPr>
          <p:cNvPr id="9" name="Picture 8">
            <a:extLst>
              <a:ext uri="{FF2B5EF4-FFF2-40B4-BE49-F238E27FC236}">
                <a16:creationId xmlns:a16="http://schemas.microsoft.com/office/drawing/2014/main" xmlns="" id="{BBBCD3F0-3062-6298-98F0-29E837D5AE6C}"/>
              </a:ext>
            </a:extLst>
          </p:cNvPr>
          <p:cNvPicPr>
            <a:picLocks noChangeAspect="1"/>
          </p:cNvPicPr>
          <p:nvPr/>
        </p:nvPicPr>
        <p:blipFill rotWithShape="1">
          <a:blip r:embed="rId4"/>
          <a:srcRect l="26515" t="23065" r="28788" b="23062"/>
          <a:stretch/>
        </p:blipFill>
        <p:spPr>
          <a:xfrm>
            <a:off x="907820" y="3677391"/>
            <a:ext cx="4495800" cy="3048001"/>
          </a:xfrm>
          <a:prstGeom prst="rect">
            <a:avLst/>
          </a:prstGeom>
          <a:ln w="57150">
            <a:solidFill>
              <a:srgbClr val="FFFF00"/>
            </a:solidFill>
          </a:ln>
        </p:spPr>
      </p:pic>
      <p:sp>
        <p:nvSpPr>
          <p:cNvPr id="2" name="Arrow: Down 1">
            <a:extLst>
              <a:ext uri="{FF2B5EF4-FFF2-40B4-BE49-F238E27FC236}">
                <a16:creationId xmlns:a16="http://schemas.microsoft.com/office/drawing/2014/main" xmlns="" id="{60CD36D5-ABA8-AEE5-B94C-1F5EF81A8C89}"/>
              </a:ext>
            </a:extLst>
          </p:cNvPr>
          <p:cNvSpPr/>
          <p:nvPr/>
        </p:nvSpPr>
        <p:spPr>
          <a:xfrm rot="16200000">
            <a:off x="7191755" y="4372356"/>
            <a:ext cx="381001" cy="291388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26196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43708" y="298226"/>
            <a:ext cx="5741670" cy="520700"/>
          </a:xfrm>
          <a:prstGeom prst="rect">
            <a:avLst/>
          </a:prstGeom>
        </p:spPr>
        <p:txBody>
          <a:bodyPr vert="horz" wrap="square" lIns="0" tIns="12700" rIns="0" bIns="0" rtlCol="0">
            <a:spAutoFit/>
          </a:bodyPr>
          <a:lstStyle/>
          <a:p>
            <a:pPr marL="12700">
              <a:lnSpc>
                <a:spcPts val="2130"/>
              </a:lnSpc>
              <a:spcBef>
                <a:spcPts val="100"/>
              </a:spcBef>
            </a:pPr>
            <a:r>
              <a:rPr dirty="0"/>
              <a:t>NCCN</a:t>
            </a:r>
            <a:r>
              <a:rPr spc="-80" dirty="0"/>
              <a:t> </a:t>
            </a:r>
            <a:r>
              <a:rPr dirty="0"/>
              <a:t>Guidelines</a:t>
            </a:r>
            <a:r>
              <a:rPr spc="-70" dirty="0"/>
              <a:t> </a:t>
            </a:r>
            <a:r>
              <a:rPr dirty="0"/>
              <a:t>Version</a:t>
            </a:r>
            <a:r>
              <a:rPr spc="-70" dirty="0"/>
              <a:t> </a:t>
            </a:r>
            <a:r>
              <a:rPr spc="-10" dirty="0"/>
              <a:t>3.2024</a:t>
            </a:r>
          </a:p>
          <a:p>
            <a:pPr marL="12700">
              <a:lnSpc>
                <a:spcPts val="1770"/>
              </a:lnSpc>
            </a:pPr>
            <a:r>
              <a:rPr sz="1500" dirty="0"/>
              <a:t>Chronic</a:t>
            </a:r>
            <a:r>
              <a:rPr sz="1500" spc="-50" dirty="0"/>
              <a:t> </a:t>
            </a:r>
            <a:r>
              <a:rPr sz="1500" spc="-10" dirty="0"/>
              <a:t>Lymphocytic</a:t>
            </a:r>
            <a:r>
              <a:rPr sz="1500" spc="-45" dirty="0"/>
              <a:t> </a:t>
            </a:r>
            <a:r>
              <a:rPr sz="1500" dirty="0"/>
              <a:t>Leukemia/Small</a:t>
            </a:r>
            <a:r>
              <a:rPr sz="1500" spc="-50" dirty="0"/>
              <a:t> </a:t>
            </a:r>
            <a:r>
              <a:rPr sz="1500" spc="-10" dirty="0"/>
              <a:t>Lymphocytic</a:t>
            </a:r>
            <a:r>
              <a:rPr sz="1500" spc="-45" dirty="0"/>
              <a:t> </a:t>
            </a:r>
            <a:r>
              <a:rPr sz="1500" spc="-10" dirty="0"/>
              <a:t>Lymphoma</a:t>
            </a:r>
            <a:endParaRPr sz="1500"/>
          </a:p>
        </p:txBody>
      </p:sp>
      <p:sp>
        <p:nvSpPr>
          <p:cNvPr id="3" name="object 3"/>
          <p:cNvSpPr/>
          <p:nvPr/>
        </p:nvSpPr>
        <p:spPr>
          <a:xfrm>
            <a:off x="299008" y="6903897"/>
            <a:ext cx="7876540" cy="407034"/>
          </a:xfrm>
          <a:custGeom>
            <a:avLst/>
            <a:gdLst/>
            <a:ahLst/>
            <a:cxnLst/>
            <a:rect l="l" t="t" r="r" b="b"/>
            <a:pathLst>
              <a:path w="7876540" h="407034">
                <a:moveTo>
                  <a:pt x="0" y="406488"/>
                </a:moveTo>
                <a:lnTo>
                  <a:pt x="7876413" y="406488"/>
                </a:lnTo>
                <a:lnTo>
                  <a:pt x="7876413" y="0"/>
                </a:lnTo>
                <a:lnTo>
                  <a:pt x="0" y="0"/>
                </a:lnTo>
                <a:lnTo>
                  <a:pt x="0" y="406488"/>
                </a:lnTo>
                <a:close/>
              </a:path>
            </a:pathLst>
          </a:custGeom>
          <a:ln w="12700">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object 4"/>
          <p:cNvSpPr txBox="1"/>
          <p:nvPr/>
        </p:nvSpPr>
        <p:spPr>
          <a:xfrm>
            <a:off x="8263673" y="301425"/>
            <a:ext cx="1508760" cy="528320"/>
          </a:xfrm>
          <a:prstGeom prst="rect">
            <a:avLst/>
          </a:prstGeom>
        </p:spPr>
        <p:txBody>
          <a:bodyPr vert="horz" wrap="square" lIns="0" tIns="12700" rIns="0" bIns="0" rtlCol="0">
            <a:spAutoFit/>
          </a:bodyPr>
          <a:lstStyle/>
          <a:p>
            <a:pPr marL="408305" marR="5080" lvl="0" indent="-396240" algn="r" defTabSz="914400" eaLnBrk="1" fontAlgn="auto" latinLnBrk="0" hangingPunct="1">
              <a:lnSpc>
                <a:spcPct val="100000"/>
              </a:lnSpc>
              <a:spcBef>
                <a:spcPts val="100"/>
              </a:spcBef>
              <a:spcAft>
                <a:spcPts val="0"/>
              </a:spcAft>
              <a:buClrTx/>
              <a:buSzTx/>
              <a:buFontTx/>
              <a:buNone/>
              <a:tabLst/>
              <a:defRPr/>
            </a:pPr>
            <a:r>
              <a:rPr kumimoji="0" sz="1100" b="0" i="0" u="sng" strike="noStrike" kern="0" cap="none" spc="0" normalizeH="0" baseline="0" noProof="0" dirty="0">
                <a:ln>
                  <a:noFill/>
                </a:ln>
                <a:solidFill>
                  <a:srgbClr val="0065A4"/>
                </a:solidFill>
                <a:effectLst/>
                <a:uLnTx/>
                <a:uFill>
                  <a:solidFill>
                    <a:srgbClr val="0065A4"/>
                  </a:solidFill>
                </a:uFill>
                <a:latin typeface="Arial"/>
                <a:cs typeface="Arial"/>
                <a:hlinkClick r:id="rId2"/>
              </a:rPr>
              <a:t>NCCN</a:t>
            </a:r>
            <a:r>
              <a:rPr kumimoji="0" sz="1100" b="0" i="0" u="sng" strike="noStrike" kern="0" cap="none" spc="-50" normalizeH="0" baseline="0" noProof="0" dirty="0">
                <a:ln>
                  <a:noFill/>
                </a:ln>
                <a:solidFill>
                  <a:srgbClr val="0065A4"/>
                </a:solidFill>
                <a:effectLst/>
                <a:uLnTx/>
                <a:uFill>
                  <a:solidFill>
                    <a:srgbClr val="0065A4"/>
                  </a:solidFill>
                </a:uFill>
                <a:latin typeface="Arial"/>
                <a:cs typeface="Arial"/>
                <a:hlinkClick r:id="rId2"/>
              </a:rPr>
              <a:t> </a:t>
            </a:r>
            <a:r>
              <a:rPr kumimoji="0" sz="1100" b="0" i="0" u="sng" strike="noStrike" kern="0" cap="none" spc="0" normalizeH="0" baseline="0" noProof="0" dirty="0">
                <a:ln>
                  <a:noFill/>
                </a:ln>
                <a:solidFill>
                  <a:srgbClr val="0065A4"/>
                </a:solidFill>
                <a:effectLst/>
                <a:uLnTx/>
                <a:uFill>
                  <a:solidFill>
                    <a:srgbClr val="0065A4"/>
                  </a:solidFill>
                </a:uFill>
                <a:latin typeface="Arial"/>
                <a:cs typeface="Arial"/>
                <a:hlinkClick r:id="rId2"/>
              </a:rPr>
              <a:t>Guidelines</a:t>
            </a:r>
            <a:r>
              <a:rPr kumimoji="0" sz="1100" b="0" i="0" u="sng" strike="noStrike" kern="0" cap="none" spc="-45" normalizeH="0" baseline="0" noProof="0" dirty="0">
                <a:ln>
                  <a:noFill/>
                </a:ln>
                <a:solidFill>
                  <a:srgbClr val="0065A4"/>
                </a:solidFill>
                <a:effectLst/>
                <a:uLnTx/>
                <a:uFill>
                  <a:solidFill>
                    <a:srgbClr val="0065A4"/>
                  </a:solidFill>
                </a:uFill>
                <a:latin typeface="Arial"/>
                <a:cs typeface="Arial"/>
                <a:hlinkClick r:id="rId2"/>
              </a:rPr>
              <a:t> </a:t>
            </a:r>
            <a:r>
              <a:rPr kumimoji="0" sz="1100" b="0" i="0" u="sng" strike="noStrike" kern="0" cap="none" spc="-10" normalizeH="0" baseline="0" noProof="0" dirty="0">
                <a:ln>
                  <a:noFill/>
                </a:ln>
                <a:solidFill>
                  <a:srgbClr val="0065A4"/>
                </a:solidFill>
                <a:effectLst/>
                <a:uLnTx/>
                <a:uFill>
                  <a:solidFill>
                    <a:srgbClr val="0065A4"/>
                  </a:solidFill>
                </a:uFill>
                <a:latin typeface="Arial"/>
                <a:cs typeface="Arial"/>
                <a:hlinkClick r:id="rId2"/>
              </a:rPr>
              <a:t>Index</a:t>
            </a:r>
            <a:r>
              <a:rPr kumimoji="0" sz="1100" b="0" i="0" u="none" strike="noStrike" kern="0" cap="none" spc="-10" normalizeH="0" baseline="0" noProof="0" dirty="0">
                <a:ln>
                  <a:noFill/>
                </a:ln>
                <a:solidFill>
                  <a:srgbClr val="0065A4"/>
                </a:solidFill>
                <a:effectLst/>
                <a:uLnTx/>
                <a:uFillTx/>
                <a:latin typeface="Arial"/>
                <a:cs typeface="Arial"/>
              </a:rPr>
              <a:t> </a:t>
            </a:r>
            <a:r>
              <a:rPr kumimoji="0" sz="1100" b="0" i="0" u="sng" strike="noStrike" kern="0" cap="none" spc="-25" normalizeH="0" baseline="0" noProof="0" dirty="0">
                <a:ln>
                  <a:noFill/>
                </a:ln>
                <a:solidFill>
                  <a:srgbClr val="0065A4"/>
                </a:solidFill>
                <a:effectLst/>
                <a:uLnTx/>
                <a:uFill>
                  <a:solidFill>
                    <a:srgbClr val="0065A4"/>
                  </a:solidFill>
                </a:uFill>
                <a:latin typeface="Arial"/>
                <a:cs typeface="Arial"/>
              </a:rPr>
              <a:t>Table </a:t>
            </a:r>
            <a:r>
              <a:rPr kumimoji="0" sz="1100" b="0" i="0" u="sng" strike="noStrike" kern="0" cap="none" spc="0" normalizeH="0" baseline="0" noProof="0" dirty="0">
                <a:ln>
                  <a:noFill/>
                </a:ln>
                <a:solidFill>
                  <a:srgbClr val="0065A4"/>
                </a:solidFill>
                <a:effectLst/>
                <a:uLnTx/>
                <a:uFill>
                  <a:solidFill>
                    <a:srgbClr val="0065A4"/>
                  </a:solidFill>
                </a:uFill>
                <a:latin typeface="Arial"/>
                <a:cs typeface="Arial"/>
              </a:rPr>
              <a:t>of</a:t>
            </a:r>
            <a:r>
              <a:rPr kumimoji="0" sz="1100" b="0" i="0" u="sng" strike="noStrike" kern="0" cap="none" spc="-25" normalizeH="0" baseline="0" noProof="0" dirty="0">
                <a:ln>
                  <a:noFill/>
                </a:ln>
                <a:solidFill>
                  <a:srgbClr val="0065A4"/>
                </a:solidFill>
                <a:effectLst/>
                <a:uLnTx/>
                <a:uFill>
                  <a:solidFill>
                    <a:srgbClr val="0065A4"/>
                  </a:solidFill>
                </a:uFill>
                <a:latin typeface="Arial"/>
                <a:cs typeface="Arial"/>
              </a:rPr>
              <a:t> </a:t>
            </a:r>
            <a:r>
              <a:rPr kumimoji="0" sz="1100" b="0" i="0" u="sng" strike="noStrike" kern="0" cap="none" spc="-10" normalizeH="0" baseline="0" noProof="0" dirty="0">
                <a:ln>
                  <a:noFill/>
                </a:ln>
                <a:solidFill>
                  <a:srgbClr val="0065A4"/>
                </a:solidFill>
                <a:effectLst/>
                <a:uLnTx/>
                <a:uFill>
                  <a:solidFill>
                    <a:srgbClr val="0065A4"/>
                  </a:solidFill>
                </a:uFill>
                <a:latin typeface="Arial"/>
                <a:cs typeface="Arial"/>
              </a:rPr>
              <a:t>Contents</a:t>
            </a:r>
            <a:endParaRPr kumimoji="0" sz="1100" b="0" i="0" u="none" strike="noStrike" kern="0" cap="none" spc="0" normalizeH="0" baseline="0" noProof="0">
              <a:ln>
                <a:noFill/>
              </a:ln>
              <a:solidFill>
                <a:sysClr val="windowText" lastClr="000000"/>
              </a:solidFill>
              <a:effectLst/>
              <a:uLnTx/>
              <a:uFillTx/>
              <a:latin typeface="Arial"/>
              <a:cs typeface="Arial"/>
            </a:endParaRPr>
          </a:p>
          <a:p>
            <a:pPr marL="0" marR="5080" lvl="0" indent="0" algn="r" defTabSz="914400" eaLnBrk="1" fontAlgn="auto" latinLnBrk="0" hangingPunct="1">
              <a:lnSpc>
                <a:spcPct val="100000"/>
              </a:lnSpc>
              <a:spcBef>
                <a:spcPts val="0"/>
              </a:spcBef>
              <a:spcAft>
                <a:spcPts val="0"/>
              </a:spcAft>
              <a:buClrTx/>
              <a:buSzTx/>
              <a:buFontTx/>
              <a:buNone/>
              <a:tabLst/>
              <a:defRPr/>
            </a:pPr>
            <a:r>
              <a:rPr kumimoji="0" sz="1100" b="0" i="0" u="sng" strike="noStrike" kern="0" cap="none" spc="-10" normalizeH="0" baseline="0" noProof="0" dirty="0">
                <a:ln>
                  <a:noFill/>
                </a:ln>
                <a:solidFill>
                  <a:srgbClr val="0065A4"/>
                </a:solidFill>
                <a:effectLst/>
                <a:uLnTx/>
                <a:uFill>
                  <a:solidFill>
                    <a:srgbClr val="0065A4"/>
                  </a:solidFill>
                </a:uFill>
                <a:latin typeface="Arial"/>
                <a:cs typeface="Arial"/>
              </a:rPr>
              <a:t>Discussion</a:t>
            </a:r>
            <a:endParaRPr kumimoji="0" sz="1100" b="0" i="0" u="none" strike="noStrike" kern="0" cap="none" spc="0" normalizeH="0" baseline="0" noProof="0">
              <a:ln>
                <a:noFill/>
              </a:ln>
              <a:solidFill>
                <a:sysClr val="windowText" lastClr="000000"/>
              </a:solidFill>
              <a:effectLst/>
              <a:uLnTx/>
              <a:uFillTx/>
              <a:latin typeface="Arial"/>
              <a:cs typeface="Arial"/>
            </a:endParaRPr>
          </a:p>
        </p:txBody>
      </p:sp>
      <p:sp>
        <p:nvSpPr>
          <p:cNvPr id="5" name="object 5"/>
          <p:cNvSpPr/>
          <p:nvPr/>
        </p:nvSpPr>
        <p:spPr>
          <a:xfrm>
            <a:off x="299008" y="1012066"/>
            <a:ext cx="9460865" cy="0"/>
          </a:xfrm>
          <a:custGeom>
            <a:avLst/>
            <a:gdLst/>
            <a:ahLst/>
            <a:cxnLst/>
            <a:rect l="l" t="t" r="r" b="b"/>
            <a:pathLst>
              <a:path w="9460865">
                <a:moveTo>
                  <a:pt x="0" y="0"/>
                </a:moveTo>
                <a:lnTo>
                  <a:pt x="9460382" y="0"/>
                </a:lnTo>
              </a:path>
            </a:pathLst>
          </a:custGeom>
          <a:ln w="25400">
            <a:solidFill>
              <a:srgbClr val="0065A4"/>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6" name="object 6"/>
          <p:cNvPicPr/>
          <p:nvPr/>
        </p:nvPicPr>
        <p:blipFill>
          <a:blip r:embed="rId3" cstate="print"/>
          <a:stretch>
            <a:fillRect/>
          </a:stretch>
        </p:blipFill>
        <p:spPr>
          <a:xfrm>
            <a:off x="1024872" y="265156"/>
            <a:ext cx="1200600" cy="616577"/>
          </a:xfrm>
          <a:prstGeom prst="rect">
            <a:avLst/>
          </a:prstGeom>
        </p:spPr>
      </p:pic>
      <p:grpSp>
        <p:nvGrpSpPr>
          <p:cNvPr id="7" name="object 7"/>
          <p:cNvGrpSpPr/>
          <p:nvPr/>
        </p:nvGrpSpPr>
        <p:grpSpPr>
          <a:xfrm>
            <a:off x="302666" y="248793"/>
            <a:ext cx="646430" cy="643890"/>
            <a:chOff x="302666" y="248793"/>
            <a:chExt cx="646430" cy="643890"/>
          </a:xfrm>
        </p:grpSpPr>
        <p:pic>
          <p:nvPicPr>
            <p:cNvPr id="8" name="object 8"/>
            <p:cNvPicPr/>
            <p:nvPr/>
          </p:nvPicPr>
          <p:blipFill>
            <a:blip r:embed="rId4" cstate="print"/>
            <a:stretch>
              <a:fillRect/>
            </a:stretch>
          </p:blipFill>
          <p:spPr>
            <a:xfrm>
              <a:off x="302666" y="248793"/>
              <a:ext cx="645833" cy="643635"/>
            </a:xfrm>
            <a:prstGeom prst="rect">
              <a:avLst/>
            </a:prstGeom>
          </p:spPr>
        </p:pic>
        <p:sp>
          <p:nvSpPr>
            <p:cNvPr id="9" name="object 9"/>
            <p:cNvSpPr/>
            <p:nvPr/>
          </p:nvSpPr>
          <p:spPr>
            <a:xfrm>
              <a:off x="372097" y="611898"/>
              <a:ext cx="508634" cy="115570"/>
            </a:xfrm>
            <a:custGeom>
              <a:avLst/>
              <a:gdLst/>
              <a:ahLst/>
              <a:cxnLst/>
              <a:rect l="l" t="t" r="r" b="b"/>
              <a:pathLst>
                <a:path w="508634" h="115570">
                  <a:moveTo>
                    <a:pt x="124764" y="6680"/>
                  </a:moveTo>
                  <a:lnTo>
                    <a:pt x="124421" y="3187"/>
                  </a:lnTo>
                  <a:lnTo>
                    <a:pt x="123405" y="2184"/>
                  </a:lnTo>
                  <a:lnTo>
                    <a:pt x="116789" y="2514"/>
                  </a:lnTo>
                  <a:lnTo>
                    <a:pt x="97459" y="2679"/>
                  </a:lnTo>
                  <a:lnTo>
                    <a:pt x="81711" y="2184"/>
                  </a:lnTo>
                  <a:lnTo>
                    <a:pt x="80683" y="3187"/>
                  </a:lnTo>
                  <a:lnTo>
                    <a:pt x="80352" y="6680"/>
                  </a:lnTo>
                  <a:lnTo>
                    <a:pt x="81711" y="8026"/>
                  </a:lnTo>
                  <a:lnTo>
                    <a:pt x="90855" y="9359"/>
                  </a:lnTo>
                  <a:lnTo>
                    <a:pt x="94589" y="10528"/>
                  </a:lnTo>
                  <a:lnTo>
                    <a:pt x="98653" y="73431"/>
                  </a:lnTo>
                  <a:lnTo>
                    <a:pt x="97980" y="75095"/>
                  </a:lnTo>
                  <a:lnTo>
                    <a:pt x="56896" y="27800"/>
                  </a:lnTo>
                  <a:lnTo>
                    <a:pt x="39497" y="2184"/>
                  </a:lnTo>
                  <a:lnTo>
                    <a:pt x="35941" y="2514"/>
                  </a:lnTo>
                  <a:lnTo>
                    <a:pt x="18300" y="2679"/>
                  </a:lnTo>
                  <a:lnTo>
                    <a:pt x="1866" y="2184"/>
                  </a:lnTo>
                  <a:lnTo>
                    <a:pt x="177" y="2679"/>
                  </a:lnTo>
                  <a:lnTo>
                    <a:pt x="0" y="6680"/>
                  </a:lnTo>
                  <a:lnTo>
                    <a:pt x="1193" y="8026"/>
                  </a:lnTo>
                  <a:lnTo>
                    <a:pt x="11861" y="9525"/>
                  </a:lnTo>
                  <a:lnTo>
                    <a:pt x="14236" y="11518"/>
                  </a:lnTo>
                  <a:lnTo>
                    <a:pt x="16611" y="16700"/>
                  </a:lnTo>
                  <a:lnTo>
                    <a:pt x="16776" y="19367"/>
                  </a:lnTo>
                  <a:lnTo>
                    <a:pt x="16675" y="80759"/>
                  </a:lnTo>
                  <a:lnTo>
                    <a:pt x="2197" y="107467"/>
                  </a:lnTo>
                  <a:lnTo>
                    <a:pt x="850" y="108800"/>
                  </a:lnTo>
                  <a:lnTo>
                    <a:pt x="1193" y="112306"/>
                  </a:lnTo>
                  <a:lnTo>
                    <a:pt x="2197" y="113309"/>
                  </a:lnTo>
                  <a:lnTo>
                    <a:pt x="8648" y="112979"/>
                  </a:lnTo>
                  <a:lnTo>
                    <a:pt x="27965" y="112801"/>
                  </a:lnTo>
                  <a:lnTo>
                    <a:pt x="43903" y="113309"/>
                  </a:lnTo>
                  <a:lnTo>
                    <a:pt x="44919" y="112306"/>
                  </a:lnTo>
                  <a:lnTo>
                    <a:pt x="45262" y="108800"/>
                  </a:lnTo>
                  <a:lnTo>
                    <a:pt x="43903" y="107467"/>
                  </a:lnTo>
                  <a:lnTo>
                    <a:pt x="34747" y="106133"/>
                  </a:lnTo>
                  <a:lnTo>
                    <a:pt x="30848" y="104965"/>
                  </a:lnTo>
                  <a:lnTo>
                    <a:pt x="26784" y="29540"/>
                  </a:lnTo>
                  <a:lnTo>
                    <a:pt x="27635" y="27876"/>
                  </a:lnTo>
                  <a:lnTo>
                    <a:pt x="30429" y="30594"/>
                  </a:lnTo>
                  <a:lnTo>
                    <a:pt x="34328" y="35052"/>
                  </a:lnTo>
                  <a:lnTo>
                    <a:pt x="93230" y="106629"/>
                  </a:lnTo>
                  <a:lnTo>
                    <a:pt x="98831" y="115150"/>
                  </a:lnTo>
                  <a:lnTo>
                    <a:pt x="103060" y="115150"/>
                  </a:lnTo>
                  <a:lnTo>
                    <a:pt x="107810" y="113309"/>
                  </a:lnTo>
                  <a:lnTo>
                    <a:pt x="109004" y="111302"/>
                  </a:lnTo>
                  <a:lnTo>
                    <a:pt x="108800" y="106311"/>
                  </a:lnTo>
                  <a:lnTo>
                    <a:pt x="108661" y="84442"/>
                  </a:lnTo>
                  <a:lnTo>
                    <a:pt x="108800" y="34721"/>
                  </a:lnTo>
                  <a:lnTo>
                    <a:pt x="123405" y="8026"/>
                  </a:lnTo>
                  <a:lnTo>
                    <a:pt x="124764" y="6680"/>
                  </a:lnTo>
                  <a:close/>
                </a:path>
                <a:path w="508634" h="115570">
                  <a:moveTo>
                    <a:pt x="248196" y="83096"/>
                  </a:moveTo>
                  <a:lnTo>
                    <a:pt x="247192" y="81089"/>
                  </a:lnTo>
                  <a:lnTo>
                    <a:pt x="243116" y="80594"/>
                  </a:lnTo>
                  <a:lnTo>
                    <a:pt x="241757" y="81927"/>
                  </a:lnTo>
                  <a:lnTo>
                    <a:pt x="237312" y="90766"/>
                  </a:lnTo>
                  <a:lnTo>
                    <a:pt x="230441" y="99123"/>
                  </a:lnTo>
                  <a:lnTo>
                    <a:pt x="220586" y="105359"/>
                  </a:lnTo>
                  <a:lnTo>
                    <a:pt x="207187" y="107797"/>
                  </a:lnTo>
                  <a:lnTo>
                    <a:pt x="192379" y="104495"/>
                  </a:lnTo>
                  <a:lnTo>
                    <a:pt x="179641" y="94729"/>
                  </a:lnTo>
                  <a:lnTo>
                    <a:pt x="170713" y="78727"/>
                  </a:lnTo>
                  <a:lnTo>
                    <a:pt x="167347" y="56730"/>
                  </a:lnTo>
                  <a:lnTo>
                    <a:pt x="170789" y="35064"/>
                  </a:lnTo>
                  <a:lnTo>
                    <a:pt x="179781" y="19748"/>
                  </a:lnTo>
                  <a:lnTo>
                    <a:pt x="192303" y="10668"/>
                  </a:lnTo>
                  <a:lnTo>
                    <a:pt x="206336" y="7670"/>
                  </a:lnTo>
                  <a:lnTo>
                    <a:pt x="217601" y="9220"/>
                  </a:lnTo>
                  <a:lnTo>
                    <a:pt x="226720" y="13792"/>
                  </a:lnTo>
                  <a:lnTo>
                    <a:pt x="233603" y="21259"/>
                  </a:lnTo>
                  <a:lnTo>
                    <a:pt x="238201" y="31534"/>
                  </a:lnTo>
                  <a:lnTo>
                    <a:pt x="239395" y="33045"/>
                  </a:lnTo>
                  <a:lnTo>
                    <a:pt x="243967" y="32372"/>
                  </a:lnTo>
                  <a:lnTo>
                    <a:pt x="244640" y="30365"/>
                  </a:lnTo>
                  <a:lnTo>
                    <a:pt x="243674" y="22644"/>
                  </a:lnTo>
                  <a:lnTo>
                    <a:pt x="243052" y="14859"/>
                  </a:lnTo>
                  <a:lnTo>
                    <a:pt x="242608" y="4343"/>
                  </a:lnTo>
                  <a:lnTo>
                    <a:pt x="229730" y="2044"/>
                  </a:lnTo>
                  <a:lnTo>
                    <a:pt x="219722" y="635"/>
                  </a:lnTo>
                  <a:lnTo>
                    <a:pt x="207695" y="0"/>
                  </a:lnTo>
                  <a:lnTo>
                    <a:pt x="194614" y="939"/>
                  </a:lnTo>
                  <a:lnTo>
                    <a:pt x="152590" y="22910"/>
                  </a:lnTo>
                  <a:lnTo>
                    <a:pt x="140220" y="59067"/>
                  </a:lnTo>
                  <a:lnTo>
                    <a:pt x="141871" y="73342"/>
                  </a:lnTo>
                  <a:lnTo>
                    <a:pt x="171615" y="108508"/>
                  </a:lnTo>
                  <a:lnTo>
                    <a:pt x="207352" y="115468"/>
                  </a:lnTo>
                  <a:lnTo>
                    <a:pt x="217017" y="114858"/>
                  </a:lnTo>
                  <a:lnTo>
                    <a:pt x="247027" y="91859"/>
                  </a:lnTo>
                  <a:lnTo>
                    <a:pt x="248196" y="83096"/>
                  </a:lnTo>
                  <a:close/>
                </a:path>
                <a:path w="508634" h="115570">
                  <a:moveTo>
                    <a:pt x="371449" y="83096"/>
                  </a:moveTo>
                  <a:lnTo>
                    <a:pt x="370433" y="81089"/>
                  </a:lnTo>
                  <a:lnTo>
                    <a:pt x="366369" y="80594"/>
                  </a:lnTo>
                  <a:lnTo>
                    <a:pt x="365010" y="81927"/>
                  </a:lnTo>
                  <a:lnTo>
                    <a:pt x="360565" y="90766"/>
                  </a:lnTo>
                  <a:lnTo>
                    <a:pt x="353707" y="99123"/>
                  </a:lnTo>
                  <a:lnTo>
                    <a:pt x="343852" y="105359"/>
                  </a:lnTo>
                  <a:lnTo>
                    <a:pt x="330441" y="107797"/>
                  </a:lnTo>
                  <a:lnTo>
                    <a:pt x="315633" y="104495"/>
                  </a:lnTo>
                  <a:lnTo>
                    <a:pt x="302895" y="94729"/>
                  </a:lnTo>
                  <a:lnTo>
                    <a:pt x="293966" y="78727"/>
                  </a:lnTo>
                  <a:lnTo>
                    <a:pt x="290601" y="56730"/>
                  </a:lnTo>
                  <a:lnTo>
                    <a:pt x="294055" y="35064"/>
                  </a:lnTo>
                  <a:lnTo>
                    <a:pt x="303047" y="19748"/>
                  </a:lnTo>
                  <a:lnTo>
                    <a:pt x="315556" y="10668"/>
                  </a:lnTo>
                  <a:lnTo>
                    <a:pt x="329590" y="7670"/>
                  </a:lnTo>
                  <a:lnTo>
                    <a:pt x="340868" y="9220"/>
                  </a:lnTo>
                  <a:lnTo>
                    <a:pt x="349973" y="13792"/>
                  </a:lnTo>
                  <a:lnTo>
                    <a:pt x="356857" y="21259"/>
                  </a:lnTo>
                  <a:lnTo>
                    <a:pt x="361454" y="31534"/>
                  </a:lnTo>
                  <a:lnTo>
                    <a:pt x="362648" y="33045"/>
                  </a:lnTo>
                  <a:lnTo>
                    <a:pt x="367220" y="32372"/>
                  </a:lnTo>
                  <a:lnTo>
                    <a:pt x="367893" y="30365"/>
                  </a:lnTo>
                  <a:lnTo>
                    <a:pt x="366941" y="22644"/>
                  </a:lnTo>
                  <a:lnTo>
                    <a:pt x="366306" y="14859"/>
                  </a:lnTo>
                  <a:lnTo>
                    <a:pt x="365861" y="4343"/>
                  </a:lnTo>
                  <a:lnTo>
                    <a:pt x="352983" y="2044"/>
                  </a:lnTo>
                  <a:lnTo>
                    <a:pt x="342988" y="635"/>
                  </a:lnTo>
                  <a:lnTo>
                    <a:pt x="330949" y="0"/>
                  </a:lnTo>
                  <a:lnTo>
                    <a:pt x="317868" y="939"/>
                  </a:lnTo>
                  <a:lnTo>
                    <a:pt x="275844" y="22910"/>
                  </a:lnTo>
                  <a:lnTo>
                    <a:pt x="263474" y="59067"/>
                  </a:lnTo>
                  <a:lnTo>
                    <a:pt x="265125" y="73342"/>
                  </a:lnTo>
                  <a:lnTo>
                    <a:pt x="294868" y="108508"/>
                  </a:lnTo>
                  <a:lnTo>
                    <a:pt x="330606" y="115468"/>
                  </a:lnTo>
                  <a:lnTo>
                    <a:pt x="340283" y="114858"/>
                  </a:lnTo>
                  <a:lnTo>
                    <a:pt x="370281" y="91859"/>
                  </a:lnTo>
                  <a:lnTo>
                    <a:pt x="371449" y="83096"/>
                  </a:lnTo>
                  <a:close/>
                </a:path>
                <a:path w="508634" h="115570">
                  <a:moveTo>
                    <a:pt x="508622" y="6680"/>
                  </a:moveTo>
                  <a:lnTo>
                    <a:pt x="508279" y="3187"/>
                  </a:lnTo>
                  <a:lnTo>
                    <a:pt x="507263" y="2184"/>
                  </a:lnTo>
                  <a:lnTo>
                    <a:pt x="500646" y="2514"/>
                  </a:lnTo>
                  <a:lnTo>
                    <a:pt x="481330" y="2679"/>
                  </a:lnTo>
                  <a:lnTo>
                    <a:pt x="465569" y="2184"/>
                  </a:lnTo>
                  <a:lnTo>
                    <a:pt x="464540" y="3187"/>
                  </a:lnTo>
                  <a:lnTo>
                    <a:pt x="464210" y="6680"/>
                  </a:lnTo>
                  <a:lnTo>
                    <a:pt x="465569" y="8026"/>
                  </a:lnTo>
                  <a:lnTo>
                    <a:pt x="474713" y="9359"/>
                  </a:lnTo>
                  <a:lnTo>
                    <a:pt x="478447" y="10528"/>
                  </a:lnTo>
                  <a:lnTo>
                    <a:pt x="482511" y="73431"/>
                  </a:lnTo>
                  <a:lnTo>
                    <a:pt x="481838" y="75095"/>
                  </a:lnTo>
                  <a:lnTo>
                    <a:pt x="440766" y="27800"/>
                  </a:lnTo>
                  <a:lnTo>
                    <a:pt x="423354" y="2184"/>
                  </a:lnTo>
                  <a:lnTo>
                    <a:pt x="419798" y="2514"/>
                  </a:lnTo>
                  <a:lnTo>
                    <a:pt x="402158" y="2679"/>
                  </a:lnTo>
                  <a:lnTo>
                    <a:pt x="385724" y="2184"/>
                  </a:lnTo>
                  <a:lnTo>
                    <a:pt x="384035" y="2679"/>
                  </a:lnTo>
                  <a:lnTo>
                    <a:pt x="383857" y="6680"/>
                  </a:lnTo>
                  <a:lnTo>
                    <a:pt x="385051" y="8026"/>
                  </a:lnTo>
                  <a:lnTo>
                    <a:pt x="395719" y="9525"/>
                  </a:lnTo>
                  <a:lnTo>
                    <a:pt x="398094" y="11518"/>
                  </a:lnTo>
                  <a:lnTo>
                    <a:pt x="400469" y="16700"/>
                  </a:lnTo>
                  <a:lnTo>
                    <a:pt x="400634" y="19367"/>
                  </a:lnTo>
                  <a:lnTo>
                    <a:pt x="400532" y="80759"/>
                  </a:lnTo>
                  <a:lnTo>
                    <a:pt x="386054" y="107467"/>
                  </a:lnTo>
                  <a:lnTo>
                    <a:pt x="384708" y="108800"/>
                  </a:lnTo>
                  <a:lnTo>
                    <a:pt x="385051" y="112306"/>
                  </a:lnTo>
                  <a:lnTo>
                    <a:pt x="386054" y="113309"/>
                  </a:lnTo>
                  <a:lnTo>
                    <a:pt x="392506" y="112979"/>
                  </a:lnTo>
                  <a:lnTo>
                    <a:pt x="411822" y="112801"/>
                  </a:lnTo>
                  <a:lnTo>
                    <a:pt x="427761" y="113309"/>
                  </a:lnTo>
                  <a:lnTo>
                    <a:pt x="428777" y="112306"/>
                  </a:lnTo>
                  <a:lnTo>
                    <a:pt x="429120" y="108800"/>
                  </a:lnTo>
                  <a:lnTo>
                    <a:pt x="427761" y="107467"/>
                  </a:lnTo>
                  <a:lnTo>
                    <a:pt x="418604" y="106133"/>
                  </a:lnTo>
                  <a:lnTo>
                    <a:pt x="414718" y="104965"/>
                  </a:lnTo>
                  <a:lnTo>
                    <a:pt x="410641" y="29540"/>
                  </a:lnTo>
                  <a:lnTo>
                    <a:pt x="411492" y="27876"/>
                  </a:lnTo>
                  <a:lnTo>
                    <a:pt x="414286" y="30594"/>
                  </a:lnTo>
                  <a:lnTo>
                    <a:pt x="418185" y="35052"/>
                  </a:lnTo>
                  <a:lnTo>
                    <a:pt x="477088" y="106629"/>
                  </a:lnTo>
                  <a:lnTo>
                    <a:pt x="482688" y="115150"/>
                  </a:lnTo>
                  <a:lnTo>
                    <a:pt x="486930" y="115150"/>
                  </a:lnTo>
                  <a:lnTo>
                    <a:pt x="491667" y="113309"/>
                  </a:lnTo>
                  <a:lnTo>
                    <a:pt x="492861" y="111302"/>
                  </a:lnTo>
                  <a:lnTo>
                    <a:pt x="492671" y="106311"/>
                  </a:lnTo>
                  <a:lnTo>
                    <a:pt x="492518" y="84442"/>
                  </a:lnTo>
                  <a:lnTo>
                    <a:pt x="492658" y="34721"/>
                  </a:lnTo>
                  <a:lnTo>
                    <a:pt x="507263" y="8026"/>
                  </a:lnTo>
                  <a:lnTo>
                    <a:pt x="508622" y="668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10" name="object 10"/>
          <p:cNvSpPr txBox="1"/>
          <p:nvPr/>
        </p:nvSpPr>
        <p:spPr>
          <a:xfrm>
            <a:off x="5400547" y="5326993"/>
            <a:ext cx="4321175" cy="1384300"/>
          </a:xfrm>
          <a:prstGeom prst="rect">
            <a:avLst/>
          </a:prstGeom>
        </p:spPr>
        <p:txBody>
          <a:bodyPr vert="horz" wrap="square" lIns="0" tIns="38735" rIns="0" bIns="0" rtlCol="0">
            <a:spAutoFit/>
          </a:bodyPr>
          <a:lstStyle/>
          <a:p>
            <a:pPr marL="12700" marR="0" lvl="0" indent="0" defTabSz="914400" eaLnBrk="1" fontAlgn="auto" latinLnBrk="0" hangingPunct="1">
              <a:lnSpc>
                <a:spcPct val="100000"/>
              </a:lnSpc>
              <a:spcBef>
                <a:spcPts val="305"/>
              </a:spcBef>
              <a:spcAft>
                <a:spcPts val="0"/>
              </a:spcAft>
              <a:buClrTx/>
              <a:buSzTx/>
              <a:buFontTx/>
              <a:buNone/>
              <a:tabLst/>
              <a:defRPr/>
            </a:pPr>
            <a:r>
              <a:rPr kumimoji="0" sz="1100" b="1" i="0" u="none" strike="noStrike" kern="0" cap="none" spc="-10" normalizeH="0" baseline="0" noProof="0" dirty="0">
                <a:ln>
                  <a:noFill/>
                </a:ln>
                <a:solidFill>
                  <a:sysClr val="windowText" lastClr="000000"/>
                </a:solidFill>
                <a:effectLst/>
                <a:uLnTx/>
                <a:uFillTx/>
                <a:latin typeface="Arial"/>
                <a:cs typeface="Arial"/>
              </a:rPr>
              <a:t>Footnotes</a:t>
            </a:r>
            <a:r>
              <a:rPr kumimoji="0" sz="1100" b="1" i="0" u="none" strike="noStrike" kern="0" cap="none" spc="0" normalizeH="0" baseline="0" noProof="0" dirty="0">
                <a:ln>
                  <a:noFill/>
                </a:ln>
                <a:solidFill>
                  <a:sysClr val="windowText" lastClr="000000"/>
                </a:solidFill>
                <a:effectLst/>
                <a:uLnTx/>
                <a:uFillTx/>
                <a:latin typeface="Arial"/>
                <a:cs typeface="Arial"/>
              </a:rPr>
              <a:t> on </a:t>
            </a:r>
            <a:r>
              <a:rPr kumimoji="0" sz="1100" b="1" i="0" u="sng" strike="noStrike" kern="0" cap="none" spc="-20" normalizeH="0" baseline="0" noProof="0" dirty="0">
                <a:ln>
                  <a:noFill/>
                </a:ln>
                <a:solidFill>
                  <a:srgbClr val="0065A4"/>
                </a:solidFill>
                <a:effectLst/>
                <a:uLnTx/>
                <a:uFill>
                  <a:solidFill>
                    <a:srgbClr val="0065A4"/>
                  </a:solidFill>
                </a:uFill>
                <a:latin typeface="Arial"/>
                <a:cs typeface="Arial"/>
              </a:rPr>
              <a:t>CSLL-</a:t>
            </a:r>
            <a:r>
              <a:rPr kumimoji="0" sz="1100" b="1" i="0" u="sng" strike="noStrike" kern="0" cap="none" spc="0" normalizeH="0" baseline="0" noProof="0" dirty="0">
                <a:ln>
                  <a:noFill/>
                </a:ln>
                <a:solidFill>
                  <a:srgbClr val="0065A4"/>
                </a:solidFill>
                <a:effectLst/>
                <a:uLnTx/>
                <a:uFill>
                  <a:solidFill>
                    <a:srgbClr val="0065A4"/>
                  </a:solidFill>
                </a:uFill>
                <a:latin typeface="Arial"/>
                <a:cs typeface="Arial"/>
              </a:rPr>
              <a:t>D</a:t>
            </a:r>
            <a:r>
              <a:rPr kumimoji="0" sz="1100" b="1" i="0" u="sng" strike="noStrike" kern="0" cap="none" spc="5" normalizeH="0" baseline="0" noProof="0" dirty="0">
                <a:ln>
                  <a:noFill/>
                </a:ln>
                <a:solidFill>
                  <a:srgbClr val="0065A4"/>
                </a:solidFill>
                <a:effectLst/>
                <a:uLnTx/>
                <a:uFill>
                  <a:solidFill>
                    <a:srgbClr val="0065A4"/>
                  </a:solidFill>
                </a:uFill>
                <a:latin typeface="Arial"/>
                <a:cs typeface="Arial"/>
              </a:rPr>
              <a:t> </a:t>
            </a:r>
            <a:r>
              <a:rPr kumimoji="0" sz="1100" b="1" i="0" u="sng" strike="noStrike" kern="0" cap="none" spc="0" normalizeH="0" baseline="0" noProof="0" dirty="0">
                <a:ln>
                  <a:noFill/>
                </a:ln>
                <a:solidFill>
                  <a:srgbClr val="0065A4"/>
                </a:solidFill>
                <a:effectLst/>
                <a:uLnTx/>
                <a:uFill>
                  <a:solidFill>
                    <a:srgbClr val="0065A4"/>
                  </a:solidFill>
                </a:uFill>
                <a:latin typeface="Arial"/>
                <a:cs typeface="Arial"/>
              </a:rPr>
              <a:t>4 of </a:t>
            </a:r>
            <a:r>
              <a:rPr kumimoji="0" sz="1100" b="1" i="0" u="sng" strike="noStrike" kern="0" cap="none" spc="-50" normalizeH="0" baseline="0" noProof="0" dirty="0">
                <a:ln>
                  <a:noFill/>
                </a:ln>
                <a:solidFill>
                  <a:srgbClr val="0065A4"/>
                </a:solidFill>
                <a:effectLst/>
                <a:uLnTx/>
                <a:uFill>
                  <a:solidFill>
                    <a:srgbClr val="0065A4"/>
                  </a:solidFill>
                </a:uFill>
                <a:latin typeface="Arial"/>
                <a:cs typeface="Arial"/>
              </a:rPr>
              <a:t>6</a:t>
            </a:r>
            <a:endParaRPr kumimoji="0" sz="1100" b="0" i="0" u="none" strike="noStrike" kern="0" cap="none" spc="0" normalizeH="0" baseline="0" noProof="0" dirty="0">
              <a:ln>
                <a:noFill/>
              </a:ln>
              <a:solidFill>
                <a:sysClr val="windowText" lastClr="000000"/>
              </a:solidFill>
              <a:effectLst/>
              <a:uLnTx/>
              <a:uFillTx/>
              <a:latin typeface="Arial"/>
              <a:cs typeface="Arial"/>
            </a:endParaRPr>
          </a:p>
          <a:p>
            <a:pPr marL="12700" marR="186690" lvl="0" indent="0" defTabSz="914400" eaLnBrk="1" fontAlgn="auto" latinLnBrk="0" hangingPunct="1">
              <a:lnSpc>
                <a:spcPts val="1200"/>
              </a:lnSpc>
              <a:spcBef>
                <a:spcPts val="350"/>
              </a:spcBef>
              <a:spcAft>
                <a:spcPts val="0"/>
              </a:spcAft>
              <a:buClrTx/>
              <a:buSzTx/>
              <a:buFontTx/>
              <a:buNone/>
              <a:tabLst/>
              <a:defRPr/>
            </a:pPr>
            <a:r>
              <a:rPr kumimoji="0" sz="1100" b="1" i="0" u="none" strike="noStrike" kern="0" cap="none" spc="0" normalizeH="0" baseline="0" noProof="0" dirty="0">
                <a:ln>
                  <a:noFill/>
                </a:ln>
                <a:solidFill>
                  <a:sysClr val="windowText" lastClr="000000"/>
                </a:solidFill>
                <a:effectLst/>
                <a:uLnTx/>
                <a:uFillTx/>
                <a:latin typeface="Arial"/>
                <a:cs typeface="Arial"/>
              </a:rPr>
              <a:t>Suggested</a:t>
            </a:r>
            <a:r>
              <a:rPr kumimoji="0" sz="1100" b="1" i="0" u="none" strike="noStrike" kern="0" cap="none" spc="-10" normalizeH="0" baseline="0" noProof="0" dirty="0">
                <a:ln>
                  <a:noFill/>
                </a:ln>
                <a:solidFill>
                  <a:sysClr val="windowText" lastClr="000000"/>
                </a:solidFill>
                <a:effectLst/>
                <a:uLnTx/>
                <a:uFillTx/>
                <a:latin typeface="Arial"/>
                <a:cs typeface="Arial"/>
              </a:rPr>
              <a:t> Regimens </a:t>
            </a:r>
            <a:r>
              <a:rPr kumimoji="0" sz="1100" b="1" i="0" u="none" strike="noStrike" kern="0" cap="none" spc="0" normalizeH="0" baseline="0" noProof="0" dirty="0">
                <a:ln>
                  <a:noFill/>
                </a:ln>
                <a:solidFill>
                  <a:sysClr val="windowText" lastClr="000000"/>
                </a:solidFill>
                <a:effectLst/>
                <a:uLnTx/>
                <a:uFillTx/>
                <a:latin typeface="Arial"/>
                <a:cs typeface="Arial"/>
              </a:rPr>
              <a:t>for</a:t>
            </a:r>
            <a:r>
              <a:rPr kumimoji="0" sz="1100" b="1" i="0" u="none" strike="noStrike" kern="0" cap="none" spc="-10" normalizeH="0" baseline="0" noProof="0" dirty="0">
                <a:ln>
                  <a:noFill/>
                </a:ln>
                <a:solidFill>
                  <a:sysClr val="windowText" lastClr="000000"/>
                </a:solidFill>
                <a:effectLst/>
                <a:uLnTx/>
                <a:uFillTx/>
                <a:latin typeface="Arial"/>
                <a:cs typeface="Arial"/>
              </a:rPr>
              <a:t> </a:t>
            </a:r>
            <a:r>
              <a:rPr kumimoji="0" sz="1100" b="1" i="0" u="none" strike="noStrike" kern="0" cap="none" spc="-20" normalizeH="0" baseline="0" noProof="0" dirty="0">
                <a:ln>
                  <a:noFill/>
                </a:ln>
                <a:solidFill>
                  <a:sysClr val="windowText" lastClr="000000"/>
                </a:solidFill>
                <a:effectLst/>
                <a:uLnTx/>
                <a:uFillTx/>
                <a:latin typeface="Arial"/>
                <a:cs typeface="Arial"/>
              </a:rPr>
              <a:t>Second-</a:t>
            </a:r>
            <a:r>
              <a:rPr kumimoji="0" sz="1100" b="1" i="0" u="none" strike="noStrike" kern="0" cap="none" spc="0" normalizeH="0" baseline="0" noProof="0" dirty="0">
                <a:ln>
                  <a:noFill/>
                </a:ln>
                <a:solidFill>
                  <a:sysClr val="windowText" lastClr="000000"/>
                </a:solidFill>
                <a:effectLst/>
                <a:uLnTx/>
                <a:uFillTx/>
                <a:latin typeface="Arial"/>
                <a:cs typeface="Arial"/>
              </a:rPr>
              <a:t>Line</a:t>
            </a:r>
            <a:r>
              <a:rPr kumimoji="0" sz="1100" b="1" i="0" u="none" strike="noStrike" kern="0" cap="none" spc="-10" normalizeH="0" baseline="0" noProof="0" dirty="0">
                <a:ln>
                  <a:noFill/>
                </a:ln>
                <a:solidFill>
                  <a:sysClr val="windowText" lastClr="000000"/>
                </a:solidFill>
                <a:effectLst/>
                <a:uLnTx/>
                <a:uFillTx/>
                <a:latin typeface="Arial"/>
                <a:cs typeface="Arial"/>
              </a:rPr>
              <a:t> </a:t>
            </a:r>
            <a:r>
              <a:rPr kumimoji="0" sz="1100" b="1" i="0" u="none" strike="noStrike" kern="0" cap="none" spc="0" normalizeH="0" baseline="0" noProof="0" dirty="0">
                <a:ln>
                  <a:noFill/>
                </a:ln>
                <a:solidFill>
                  <a:sysClr val="windowText" lastClr="000000"/>
                </a:solidFill>
                <a:effectLst/>
                <a:uLnTx/>
                <a:uFillTx/>
                <a:latin typeface="Arial"/>
                <a:cs typeface="Arial"/>
              </a:rPr>
              <a:t>and</a:t>
            </a:r>
            <a:r>
              <a:rPr kumimoji="0" sz="1100" b="1" i="0" u="none" strike="noStrike" kern="0" cap="none" spc="-10" normalizeH="0" baseline="0" noProof="0" dirty="0">
                <a:ln>
                  <a:noFill/>
                </a:ln>
                <a:solidFill>
                  <a:sysClr val="windowText" lastClr="000000"/>
                </a:solidFill>
                <a:effectLst/>
                <a:uLnTx/>
                <a:uFillTx/>
                <a:latin typeface="Arial"/>
                <a:cs typeface="Arial"/>
              </a:rPr>
              <a:t> Third-</a:t>
            </a:r>
            <a:r>
              <a:rPr kumimoji="0" sz="1100" b="1" i="0" u="none" strike="noStrike" kern="0" cap="none" spc="0" normalizeH="0" baseline="0" noProof="0" dirty="0">
                <a:ln>
                  <a:noFill/>
                </a:ln>
                <a:solidFill>
                  <a:sysClr val="windowText" lastClr="000000"/>
                </a:solidFill>
                <a:effectLst/>
                <a:uLnTx/>
                <a:uFillTx/>
                <a:latin typeface="Arial"/>
                <a:cs typeface="Arial"/>
              </a:rPr>
              <a:t>Line</a:t>
            </a:r>
            <a:r>
              <a:rPr kumimoji="0" sz="1100" b="1" i="0" u="none" strike="noStrike" kern="0" cap="none" spc="-5" normalizeH="0" baseline="0" noProof="0" dirty="0">
                <a:ln>
                  <a:noFill/>
                </a:ln>
                <a:solidFill>
                  <a:sysClr val="windowText" lastClr="000000"/>
                </a:solidFill>
                <a:effectLst/>
                <a:uLnTx/>
                <a:uFillTx/>
                <a:latin typeface="Arial"/>
                <a:cs typeface="Arial"/>
              </a:rPr>
              <a:t> </a:t>
            </a:r>
            <a:r>
              <a:rPr kumimoji="0" sz="1100" b="1" i="0" u="none" strike="noStrike" kern="0" cap="none" spc="-10" normalizeH="0" baseline="0" noProof="0" dirty="0">
                <a:ln>
                  <a:noFill/>
                </a:ln>
                <a:solidFill>
                  <a:sysClr val="windowText" lastClr="000000"/>
                </a:solidFill>
                <a:effectLst/>
                <a:uLnTx/>
                <a:uFillTx/>
                <a:latin typeface="Arial"/>
                <a:cs typeface="Arial"/>
              </a:rPr>
              <a:t>Therapy </a:t>
            </a:r>
            <a:r>
              <a:rPr kumimoji="0" sz="1100" b="1" i="0" u="none" strike="noStrike" kern="0" cap="none" spc="0" normalizeH="0" baseline="0" noProof="0" dirty="0">
                <a:ln>
                  <a:noFill/>
                </a:ln>
                <a:solidFill>
                  <a:sysClr val="windowText" lastClr="000000"/>
                </a:solidFill>
                <a:effectLst/>
                <a:uLnTx/>
                <a:uFillTx/>
                <a:latin typeface="Arial"/>
                <a:cs typeface="Arial"/>
              </a:rPr>
              <a:t>for</a:t>
            </a:r>
            <a:r>
              <a:rPr kumimoji="0" sz="1100" b="1" i="0" u="none" strike="noStrike" kern="0" cap="none" spc="-10" normalizeH="0" baseline="0" noProof="0" dirty="0">
                <a:ln>
                  <a:noFill/>
                </a:ln>
                <a:solidFill>
                  <a:sysClr val="windowText" lastClr="000000"/>
                </a:solidFill>
                <a:effectLst/>
                <a:uLnTx/>
                <a:uFillTx/>
                <a:latin typeface="Arial"/>
                <a:cs typeface="Arial"/>
              </a:rPr>
              <a:t> </a:t>
            </a:r>
            <a:r>
              <a:rPr kumimoji="0" sz="1100" b="1" i="0" u="none" strike="noStrike" kern="0" cap="none" spc="0" normalizeH="0" baseline="0" noProof="0" dirty="0">
                <a:ln>
                  <a:noFill/>
                </a:ln>
                <a:solidFill>
                  <a:sysClr val="windowText" lastClr="000000"/>
                </a:solidFill>
                <a:effectLst/>
                <a:uLnTx/>
                <a:uFillTx/>
                <a:latin typeface="Arial"/>
                <a:cs typeface="Arial"/>
              </a:rPr>
              <a:t>CLL/SLL</a:t>
            </a:r>
            <a:r>
              <a:rPr kumimoji="0" sz="1100" b="1" i="0" u="none" strike="noStrike" kern="0" cap="none" spc="-35" normalizeH="0" baseline="0" noProof="0" dirty="0">
                <a:ln>
                  <a:noFill/>
                </a:ln>
                <a:solidFill>
                  <a:sysClr val="windowText" lastClr="000000"/>
                </a:solidFill>
                <a:effectLst/>
                <a:uLnTx/>
                <a:uFillTx/>
                <a:latin typeface="Arial"/>
                <a:cs typeface="Arial"/>
              </a:rPr>
              <a:t> </a:t>
            </a:r>
            <a:r>
              <a:rPr kumimoji="0" sz="1100" b="1" i="0" u="none" strike="noStrike" kern="0" cap="none" spc="0" normalizeH="0" baseline="0" noProof="0" dirty="0">
                <a:ln>
                  <a:noFill/>
                </a:ln>
                <a:solidFill>
                  <a:sysClr val="windowText" lastClr="000000"/>
                </a:solidFill>
                <a:effectLst/>
                <a:uLnTx/>
                <a:uFillTx/>
                <a:latin typeface="Arial"/>
                <a:cs typeface="Arial"/>
              </a:rPr>
              <a:t>without</a:t>
            </a:r>
            <a:r>
              <a:rPr kumimoji="0" sz="1100" b="1" i="0" u="none" strike="noStrike" kern="0" cap="none" spc="-5" normalizeH="0" baseline="0" noProof="0" dirty="0">
                <a:ln>
                  <a:noFill/>
                </a:ln>
                <a:solidFill>
                  <a:sysClr val="windowText" lastClr="000000"/>
                </a:solidFill>
                <a:effectLst/>
                <a:uLnTx/>
                <a:uFillTx/>
                <a:latin typeface="Arial"/>
                <a:cs typeface="Arial"/>
              </a:rPr>
              <a:t> </a:t>
            </a:r>
            <a:r>
              <a:rPr kumimoji="0" sz="1100" b="1" i="0" u="none" strike="noStrike" kern="0" cap="none" spc="0" normalizeH="0" baseline="0" noProof="0" dirty="0">
                <a:ln>
                  <a:noFill/>
                </a:ln>
                <a:solidFill>
                  <a:sysClr val="windowText" lastClr="000000"/>
                </a:solidFill>
                <a:effectLst/>
                <a:uLnTx/>
                <a:uFillTx/>
                <a:latin typeface="Arial"/>
                <a:cs typeface="Arial"/>
              </a:rPr>
              <a:t>del(17p)/</a:t>
            </a:r>
            <a:r>
              <a:rPr kumimoji="0" sz="1100" b="1" i="1" u="none" strike="noStrike" kern="0" cap="none" spc="0" normalizeH="0" baseline="0" noProof="0" dirty="0">
                <a:ln>
                  <a:noFill/>
                </a:ln>
                <a:solidFill>
                  <a:sysClr val="windowText" lastClr="000000"/>
                </a:solidFill>
                <a:effectLst/>
                <a:uLnTx/>
                <a:uFillTx/>
                <a:latin typeface="Arial"/>
                <a:cs typeface="Arial"/>
              </a:rPr>
              <a:t>TP53</a:t>
            </a:r>
            <a:r>
              <a:rPr kumimoji="0" sz="1100" b="1" i="1" u="none" strike="noStrike" kern="0" cap="none" spc="-10" normalizeH="0" baseline="0" noProof="0" dirty="0">
                <a:ln>
                  <a:noFill/>
                </a:ln>
                <a:solidFill>
                  <a:sysClr val="windowText" lastClr="000000"/>
                </a:solidFill>
                <a:effectLst/>
                <a:uLnTx/>
                <a:uFillTx/>
                <a:latin typeface="Arial"/>
                <a:cs typeface="Arial"/>
              </a:rPr>
              <a:t> </a:t>
            </a:r>
            <a:r>
              <a:rPr kumimoji="0" sz="1100" b="1" i="0" u="none" strike="noStrike" kern="0" cap="none" spc="0" normalizeH="0" baseline="0" noProof="0" dirty="0">
                <a:ln>
                  <a:noFill/>
                </a:ln>
                <a:solidFill>
                  <a:sysClr val="windowText" lastClr="000000"/>
                </a:solidFill>
                <a:effectLst/>
                <a:uLnTx/>
                <a:uFillTx/>
                <a:latin typeface="Arial"/>
                <a:cs typeface="Arial"/>
              </a:rPr>
              <a:t>Mutation</a:t>
            </a:r>
            <a:r>
              <a:rPr kumimoji="0" sz="1100" b="1" i="0" u="none" strike="noStrike" kern="0" cap="none" spc="-15" normalizeH="0" baseline="0" noProof="0" dirty="0">
                <a:ln>
                  <a:noFill/>
                </a:ln>
                <a:solidFill>
                  <a:sysClr val="windowText" lastClr="000000"/>
                </a:solidFill>
                <a:effectLst/>
                <a:uLnTx/>
                <a:uFillTx/>
                <a:latin typeface="Arial"/>
                <a:cs typeface="Arial"/>
              </a:rPr>
              <a:t> </a:t>
            </a:r>
            <a:r>
              <a:rPr kumimoji="0" sz="1100" b="1" i="0" u="sng" strike="noStrike" kern="0" cap="none" spc="-20" normalizeH="0" baseline="0" noProof="0" dirty="0">
                <a:ln>
                  <a:noFill/>
                </a:ln>
                <a:solidFill>
                  <a:srgbClr val="0065A4"/>
                </a:solidFill>
                <a:effectLst/>
                <a:uLnTx/>
                <a:uFill>
                  <a:solidFill>
                    <a:srgbClr val="0065A4"/>
                  </a:solidFill>
                </a:uFill>
                <a:latin typeface="Arial"/>
                <a:cs typeface="Arial"/>
              </a:rPr>
              <a:t>(CSLL-</a:t>
            </a:r>
            <a:r>
              <a:rPr kumimoji="0" sz="1100" b="1" i="0" u="sng" strike="noStrike" kern="0" cap="none" spc="0" normalizeH="0" baseline="0" noProof="0" dirty="0">
                <a:ln>
                  <a:noFill/>
                </a:ln>
                <a:solidFill>
                  <a:srgbClr val="0065A4"/>
                </a:solidFill>
                <a:effectLst/>
                <a:uLnTx/>
                <a:uFill>
                  <a:solidFill>
                    <a:srgbClr val="0065A4"/>
                  </a:solidFill>
                </a:uFill>
                <a:latin typeface="Arial"/>
                <a:cs typeface="Arial"/>
              </a:rPr>
              <a:t>D</a:t>
            </a:r>
            <a:r>
              <a:rPr kumimoji="0" sz="1100" b="1" i="0" u="sng" strike="noStrike" kern="0" cap="none" spc="-5" normalizeH="0" baseline="0" noProof="0" dirty="0">
                <a:ln>
                  <a:noFill/>
                </a:ln>
                <a:solidFill>
                  <a:srgbClr val="0065A4"/>
                </a:solidFill>
                <a:effectLst/>
                <a:uLnTx/>
                <a:uFill>
                  <a:solidFill>
                    <a:srgbClr val="0065A4"/>
                  </a:solidFill>
                </a:uFill>
                <a:latin typeface="Arial"/>
                <a:cs typeface="Arial"/>
              </a:rPr>
              <a:t> </a:t>
            </a:r>
            <a:r>
              <a:rPr kumimoji="0" sz="1100" b="1" i="0" u="sng" strike="noStrike" kern="0" cap="none" spc="0" normalizeH="0" baseline="0" noProof="0" dirty="0">
                <a:ln>
                  <a:noFill/>
                </a:ln>
                <a:solidFill>
                  <a:srgbClr val="0065A4"/>
                </a:solidFill>
                <a:effectLst/>
                <a:uLnTx/>
                <a:uFill>
                  <a:solidFill>
                    <a:srgbClr val="0065A4"/>
                  </a:solidFill>
                </a:uFill>
                <a:latin typeface="Arial"/>
                <a:cs typeface="Arial"/>
              </a:rPr>
              <a:t>2</a:t>
            </a:r>
            <a:r>
              <a:rPr kumimoji="0" sz="1100" b="1" i="0" u="sng" strike="noStrike" kern="0" cap="none" spc="-10" normalizeH="0" baseline="0" noProof="0" dirty="0">
                <a:ln>
                  <a:noFill/>
                </a:ln>
                <a:solidFill>
                  <a:srgbClr val="0065A4"/>
                </a:solidFill>
                <a:effectLst/>
                <a:uLnTx/>
                <a:uFill>
                  <a:solidFill>
                    <a:srgbClr val="0065A4"/>
                  </a:solidFill>
                </a:uFill>
                <a:latin typeface="Arial"/>
                <a:cs typeface="Arial"/>
              </a:rPr>
              <a:t> </a:t>
            </a:r>
            <a:r>
              <a:rPr kumimoji="0" sz="1100" b="1" i="0" u="sng" strike="noStrike" kern="0" cap="none" spc="0" normalizeH="0" baseline="0" noProof="0" dirty="0">
                <a:ln>
                  <a:noFill/>
                </a:ln>
                <a:solidFill>
                  <a:srgbClr val="0065A4"/>
                </a:solidFill>
                <a:effectLst/>
                <a:uLnTx/>
                <a:uFill>
                  <a:solidFill>
                    <a:srgbClr val="0065A4"/>
                  </a:solidFill>
                </a:uFill>
                <a:latin typeface="Arial"/>
                <a:cs typeface="Arial"/>
              </a:rPr>
              <a:t>of</a:t>
            </a:r>
            <a:r>
              <a:rPr kumimoji="0" sz="1100" b="1" i="0" u="sng" strike="noStrike" kern="0" cap="none" spc="-10" normalizeH="0" baseline="0" noProof="0" dirty="0">
                <a:ln>
                  <a:noFill/>
                </a:ln>
                <a:solidFill>
                  <a:srgbClr val="0065A4"/>
                </a:solidFill>
                <a:effectLst/>
                <a:uLnTx/>
                <a:uFill>
                  <a:solidFill>
                    <a:srgbClr val="0065A4"/>
                  </a:solidFill>
                </a:uFill>
                <a:latin typeface="Arial"/>
                <a:cs typeface="Arial"/>
              </a:rPr>
              <a:t> </a:t>
            </a:r>
            <a:r>
              <a:rPr kumimoji="0" sz="1100" b="1" i="0" u="sng" strike="noStrike" kern="0" cap="none" spc="-25" normalizeH="0" baseline="0" noProof="0" dirty="0">
                <a:ln>
                  <a:noFill/>
                </a:ln>
                <a:solidFill>
                  <a:srgbClr val="0065A4"/>
                </a:solidFill>
                <a:effectLst/>
                <a:uLnTx/>
                <a:uFill>
                  <a:solidFill>
                    <a:srgbClr val="0065A4"/>
                  </a:solidFill>
                </a:uFill>
                <a:latin typeface="Arial"/>
                <a:cs typeface="Arial"/>
              </a:rPr>
              <a:t>6)</a:t>
            </a:r>
            <a:endParaRPr kumimoji="0" sz="1100" b="0" i="0" u="none" strike="noStrike" kern="0" cap="none" spc="0" normalizeH="0" baseline="0" noProof="0" dirty="0">
              <a:ln>
                <a:noFill/>
              </a:ln>
              <a:solidFill>
                <a:sysClr val="windowText" lastClr="000000"/>
              </a:solidFill>
              <a:effectLst/>
              <a:uLnTx/>
              <a:uFillTx/>
              <a:latin typeface="Arial"/>
              <a:cs typeface="Arial"/>
            </a:endParaRPr>
          </a:p>
          <a:p>
            <a:pPr marL="12700" marR="5080" lvl="0" indent="0" defTabSz="914400" eaLnBrk="1" fontAlgn="auto" latinLnBrk="0" hangingPunct="1">
              <a:lnSpc>
                <a:spcPts val="1200"/>
              </a:lnSpc>
              <a:spcBef>
                <a:spcPts val="1200"/>
              </a:spcBef>
              <a:spcAft>
                <a:spcPts val="0"/>
              </a:spcAft>
              <a:buClrTx/>
              <a:buSzTx/>
              <a:buFontTx/>
              <a:buNone/>
              <a:tabLst/>
              <a:defRPr/>
            </a:pPr>
            <a:r>
              <a:rPr kumimoji="0" sz="1100" b="1" i="0" u="none" strike="noStrike" kern="0" cap="none" spc="0" normalizeH="0" baseline="0" noProof="0" dirty="0">
                <a:ln>
                  <a:noFill/>
                </a:ln>
                <a:solidFill>
                  <a:sysClr val="windowText" lastClr="000000"/>
                </a:solidFill>
                <a:effectLst/>
                <a:uLnTx/>
                <a:uFillTx/>
                <a:latin typeface="Arial"/>
                <a:cs typeface="Arial"/>
              </a:rPr>
              <a:t>Therapy</a:t>
            </a:r>
            <a:r>
              <a:rPr kumimoji="0" sz="1100" b="1" i="0" u="none" strike="noStrike" kern="0" cap="none" spc="-30" normalizeH="0" baseline="0" noProof="0" dirty="0">
                <a:ln>
                  <a:noFill/>
                </a:ln>
                <a:solidFill>
                  <a:sysClr val="windowText" lastClr="000000"/>
                </a:solidFill>
                <a:effectLst/>
                <a:uLnTx/>
                <a:uFillTx/>
                <a:latin typeface="Arial"/>
                <a:cs typeface="Arial"/>
              </a:rPr>
              <a:t> </a:t>
            </a:r>
            <a:r>
              <a:rPr kumimoji="0" sz="1100" b="1" i="0" u="none" strike="noStrike" kern="0" cap="none" spc="0" normalizeH="0" baseline="0" noProof="0" dirty="0">
                <a:ln>
                  <a:noFill/>
                </a:ln>
                <a:solidFill>
                  <a:sysClr val="windowText" lastClr="000000"/>
                </a:solidFill>
                <a:effectLst/>
                <a:uLnTx/>
                <a:uFillTx/>
                <a:latin typeface="Arial"/>
                <a:cs typeface="Arial"/>
              </a:rPr>
              <a:t>for</a:t>
            </a:r>
            <a:r>
              <a:rPr kumimoji="0" sz="1100" b="1" i="0" u="none" strike="noStrike" kern="0" cap="none" spc="-25" normalizeH="0" baseline="0" noProof="0" dirty="0">
                <a:ln>
                  <a:noFill/>
                </a:ln>
                <a:solidFill>
                  <a:sysClr val="windowText" lastClr="000000"/>
                </a:solidFill>
                <a:effectLst/>
                <a:uLnTx/>
                <a:uFillTx/>
                <a:latin typeface="Arial"/>
                <a:cs typeface="Arial"/>
              </a:rPr>
              <a:t> </a:t>
            </a:r>
            <a:r>
              <a:rPr kumimoji="0" sz="1100" b="1" i="0" u="none" strike="noStrike" kern="0" cap="none" spc="0" normalizeH="0" baseline="0" noProof="0" dirty="0">
                <a:ln>
                  <a:noFill/>
                </a:ln>
                <a:solidFill>
                  <a:sysClr val="windowText" lastClr="000000"/>
                </a:solidFill>
                <a:effectLst/>
                <a:uLnTx/>
                <a:uFillTx/>
                <a:latin typeface="Arial"/>
                <a:cs typeface="Arial"/>
              </a:rPr>
              <a:t>Relapsed</a:t>
            </a:r>
            <a:r>
              <a:rPr kumimoji="0" sz="1100" b="1" i="0" u="none" strike="noStrike" kern="0" cap="none" spc="-25" normalizeH="0" baseline="0" noProof="0" dirty="0">
                <a:ln>
                  <a:noFill/>
                </a:ln>
                <a:solidFill>
                  <a:sysClr val="windowText" lastClr="000000"/>
                </a:solidFill>
                <a:effectLst/>
                <a:uLnTx/>
                <a:uFillTx/>
                <a:latin typeface="Arial"/>
                <a:cs typeface="Arial"/>
              </a:rPr>
              <a:t> </a:t>
            </a:r>
            <a:r>
              <a:rPr kumimoji="0" sz="1100" b="1" i="0" u="none" strike="noStrike" kern="0" cap="none" spc="0" normalizeH="0" baseline="0" noProof="0" dirty="0">
                <a:ln>
                  <a:noFill/>
                </a:ln>
                <a:solidFill>
                  <a:sysClr val="windowText" lastClr="000000"/>
                </a:solidFill>
                <a:effectLst/>
                <a:uLnTx/>
                <a:uFillTx/>
                <a:latin typeface="Arial"/>
                <a:cs typeface="Arial"/>
              </a:rPr>
              <a:t>or</a:t>
            </a:r>
            <a:r>
              <a:rPr kumimoji="0" sz="1100" b="1" i="0" u="none" strike="noStrike" kern="0" cap="none" spc="-25" normalizeH="0" baseline="0" noProof="0" dirty="0">
                <a:ln>
                  <a:noFill/>
                </a:ln>
                <a:solidFill>
                  <a:sysClr val="windowText" lastClr="000000"/>
                </a:solidFill>
                <a:effectLst/>
                <a:uLnTx/>
                <a:uFillTx/>
                <a:latin typeface="Arial"/>
                <a:cs typeface="Arial"/>
              </a:rPr>
              <a:t> </a:t>
            </a:r>
            <a:r>
              <a:rPr kumimoji="0" sz="1100" b="1" i="0" u="none" strike="noStrike" kern="0" cap="none" spc="0" normalizeH="0" baseline="0" noProof="0" dirty="0">
                <a:ln>
                  <a:noFill/>
                </a:ln>
                <a:solidFill>
                  <a:sysClr val="windowText" lastClr="000000"/>
                </a:solidFill>
                <a:effectLst/>
                <a:uLnTx/>
                <a:uFillTx/>
                <a:latin typeface="Arial"/>
                <a:cs typeface="Arial"/>
              </a:rPr>
              <a:t>Refractory</a:t>
            </a:r>
            <a:r>
              <a:rPr kumimoji="0" sz="1100" b="1" i="0" u="none" strike="noStrike" kern="0" cap="none" spc="-25" normalizeH="0" baseline="0" noProof="0" dirty="0">
                <a:ln>
                  <a:noFill/>
                </a:ln>
                <a:solidFill>
                  <a:sysClr val="windowText" lastClr="000000"/>
                </a:solidFill>
                <a:effectLst/>
                <a:uLnTx/>
                <a:uFillTx/>
                <a:latin typeface="Arial"/>
                <a:cs typeface="Arial"/>
              </a:rPr>
              <a:t> </a:t>
            </a:r>
            <a:r>
              <a:rPr kumimoji="0" sz="1100" b="1" i="0" u="none" strike="noStrike" kern="0" cap="none" spc="-10" normalizeH="0" baseline="0" noProof="0" dirty="0">
                <a:ln>
                  <a:noFill/>
                </a:ln>
                <a:solidFill>
                  <a:sysClr val="windowText" lastClr="000000"/>
                </a:solidFill>
                <a:effectLst/>
                <a:uLnTx/>
                <a:uFillTx/>
                <a:latin typeface="Arial"/>
                <a:cs typeface="Arial"/>
              </a:rPr>
              <a:t>Disease</a:t>
            </a:r>
            <a:r>
              <a:rPr kumimoji="0" sz="1100" b="1" i="0" u="none" strike="noStrike" kern="0" cap="none" spc="-65" normalizeH="0" baseline="0" noProof="0" dirty="0">
                <a:ln>
                  <a:noFill/>
                </a:ln>
                <a:solidFill>
                  <a:sysClr val="windowText" lastClr="000000"/>
                </a:solidFill>
                <a:effectLst/>
                <a:uLnTx/>
                <a:uFillTx/>
                <a:latin typeface="Arial"/>
                <a:cs typeface="Arial"/>
              </a:rPr>
              <a:t> </a:t>
            </a:r>
            <a:r>
              <a:rPr kumimoji="0" sz="1100" b="1" i="0" u="none" strike="noStrike" kern="0" cap="none" spc="0" normalizeH="0" baseline="0" noProof="0" dirty="0">
                <a:ln>
                  <a:noFill/>
                </a:ln>
                <a:solidFill>
                  <a:sysClr val="windowText" lastClr="000000"/>
                </a:solidFill>
                <a:effectLst/>
                <a:uLnTx/>
                <a:uFillTx/>
                <a:latin typeface="Arial"/>
                <a:cs typeface="Arial"/>
              </a:rPr>
              <a:t>After</a:t>
            </a:r>
            <a:r>
              <a:rPr kumimoji="0" sz="1100" b="1" i="0" u="none" strike="noStrike" kern="0" cap="none" spc="-25" normalizeH="0" baseline="0" noProof="0" dirty="0">
                <a:ln>
                  <a:noFill/>
                </a:ln>
                <a:solidFill>
                  <a:sysClr val="windowText" lastClr="000000"/>
                </a:solidFill>
                <a:effectLst/>
                <a:uLnTx/>
                <a:uFillTx/>
                <a:latin typeface="Arial"/>
                <a:cs typeface="Arial"/>
              </a:rPr>
              <a:t> </a:t>
            </a:r>
            <a:r>
              <a:rPr kumimoji="0" sz="1100" b="1" i="0" u="none" strike="noStrike" kern="0" cap="none" spc="0" normalizeH="0" baseline="0" noProof="0" dirty="0">
                <a:ln>
                  <a:noFill/>
                </a:ln>
                <a:solidFill>
                  <a:sysClr val="windowText" lastClr="000000"/>
                </a:solidFill>
                <a:effectLst/>
                <a:uLnTx/>
                <a:uFillTx/>
                <a:latin typeface="Arial"/>
                <a:cs typeface="Arial"/>
              </a:rPr>
              <a:t>Prior</a:t>
            </a:r>
            <a:r>
              <a:rPr kumimoji="0" sz="1100" b="1" i="0" u="none" strike="noStrike" kern="0" cap="none" spc="-25" normalizeH="0" baseline="0" noProof="0" dirty="0">
                <a:ln>
                  <a:noFill/>
                </a:ln>
                <a:solidFill>
                  <a:sysClr val="windowText" lastClr="000000"/>
                </a:solidFill>
                <a:effectLst/>
                <a:uLnTx/>
                <a:uFillTx/>
                <a:latin typeface="Arial"/>
                <a:cs typeface="Arial"/>
              </a:rPr>
              <a:t> </a:t>
            </a:r>
            <a:r>
              <a:rPr kumimoji="0" sz="1100" b="1" i="0" u="none" strike="noStrike" kern="0" cap="none" spc="-10" normalizeH="0" baseline="0" noProof="0" dirty="0">
                <a:ln>
                  <a:noFill/>
                </a:ln>
                <a:solidFill>
                  <a:sysClr val="windowText" lastClr="000000"/>
                </a:solidFill>
                <a:effectLst/>
                <a:uLnTx/>
                <a:uFillTx/>
                <a:latin typeface="Arial"/>
                <a:cs typeface="Arial"/>
              </a:rPr>
              <a:t>BTKi-</a:t>
            </a:r>
            <a:r>
              <a:rPr kumimoji="0" sz="1100" b="1" i="0" u="none" strike="noStrike" kern="0" cap="none" spc="-25" normalizeH="0" baseline="0" noProof="0" dirty="0">
                <a:ln>
                  <a:noFill/>
                </a:ln>
                <a:solidFill>
                  <a:sysClr val="windowText" lastClr="000000"/>
                </a:solidFill>
                <a:effectLst/>
                <a:uLnTx/>
                <a:uFillTx/>
                <a:latin typeface="Arial"/>
                <a:cs typeface="Arial"/>
              </a:rPr>
              <a:t>and </a:t>
            </a:r>
            <a:r>
              <a:rPr kumimoji="0" sz="1100" b="1" i="0" u="none" strike="noStrike" kern="0" cap="none" spc="-20" normalizeH="0" baseline="0" noProof="0" dirty="0">
                <a:ln>
                  <a:noFill/>
                </a:ln>
                <a:solidFill>
                  <a:sysClr val="windowText" lastClr="000000"/>
                </a:solidFill>
                <a:effectLst/>
                <a:uLnTx/>
                <a:uFillTx/>
                <a:latin typeface="Arial"/>
                <a:cs typeface="Arial"/>
              </a:rPr>
              <a:t>Venetoclax-</a:t>
            </a:r>
            <a:r>
              <a:rPr kumimoji="0" sz="1100" b="1" i="0" u="none" strike="noStrike" kern="0" cap="none" spc="0" normalizeH="0" baseline="0" noProof="0" dirty="0">
                <a:ln>
                  <a:noFill/>
                </a:ln>
                <a:solidFill>
                  <a:sysClr val="windowText" lastClr="000000"/>
                </a:solidFill>
                <a:effectLst/>
                <a:uLnTx/>
                <a:uFillTx/>
                <a:latin typeface="Arial"/>
                <a:cs typeface="Arial"/>
              </a:rPr>
              <a:t>Based</a:t>
            </a:r>
            <a:r>
              <a:rPr kumimoji="0" sz="1100" b="1" i="0" u="none" strike="noStrike" kern="0" cap="none" spc="-5" normalizeH="0" baseline="0" noProof="0" dirty="0">
                <a:ln>
                  <a:noFill/>
                </a:ln>
                <a:solidFill>
                  <a:sysClr val="windowText" lastClr="000000"/>
                </a:solidFill>
                <a:effectLst/>
                <a:uLnTx/>
                <a:uFillTx/>
                <a:latin typeface="Arial"/>
                <a:cs typeface="Arial"/>
              </a:rPr>
              <a:t> </a:t>
            </a:r>
            <a:r>
              <a:rPr kumimoji="0" sz="1100" b="1" i="0" u="none" strike="noStrike" kern="0" cap="none" spc="-10" normalizeH="0" baseline="0" noProof="0" dirty="0">
                <a:ln>
                  <a:noFill/>
                </a:ln>
                <a:solidFill>
                  <a:sysClr val="windowText" lastClr="000000"/>
                </a:solidFill>
                <a:effectLst/>
                <a:uLnTx/>
                <a:uFillTx/>
                <a:latin typeface="Arial"/>
                <a:cs typeface="Arial"/>
              </a:rPr>
              <a:t>Regimens</a:t>
            </a:r>
            <a:r>
              <a:rPr kumimoji="0" sz="1100" b="1" i="0" u="none" strike="noStrike" kern="0" cap="none" spc="-5" normalizeH="0" baseline="0" noProof="0" dirty="0">
                <a:ln>
                  <a:noFill/>
                </a:ln>
                <a:solidFill>
                  <a:sysClr val="windowText" lastClr="000000"/>
                </a:solidFill>
                <a:effectLst/>
                <a:uLnTx/>
                <a:uFillTx/>
                <a:latin typeface="Arial"/>
                <a:cs typeface="Arial"/>
              </a:rPr>
              <a:t> </a:t>
            </a:r>
            <a:r>
              <a:rPr kumimoji="0" sz="1100" b="1" i="0" u="none" strike="noStrike" kern="0" cap="none" spc="0" normalizeH="0" baseline="0" noProof="0" dirty="0">
                <a:ln>
                  <a:noFill/>
                </a:ln>
                <a:solidFill>
                  <a:sysClr val="windowText" lastClr="000000"/>
                </a:solidFill>
                <a:effectLst/>
                <a:uLnTx/>
                <a:uFillTx/>
                <a:latin typeface="Arial"/>
                <a:cs typeface="Arial"/>
              </a:rPr>
              <a:t>for CLL/SLL</a:t>
            </a:r>
            <a:r>
              <a:rPr kumimoji="0" sz="1100" b="1" i="0" u="none" strike="noStrike" kern="0" cap="none" spc="-25" normalizeH="0" baseline="0" noProof="0" dirty="0">
                <a:ln>
                  <a:noFill/>
                </a:ln>
                <a:solidFill>
                  <a:sysClr val="windowText" lastClr="000000"/>
                </a:solidFill>
                <a:effectLst/>
                <a:uLnTx/>
                <a:uFillTx/>
                <a:latin typeface="Arial"/>
                <a:cs typeface="Arial"/>
              </a:rPr>
              <a:t> </a:t>
            </a:r>
            <a:r>
              <a:rPr kumimoji="0" sz="1100" b="1" i="0" u="none" strike="noStrike" kern="0" cap="none" spc="0" normalizeH="0" baseline="0" noProof="0" dirty="0">
                <a:ln>
                  <a:noFill/>
                </a:ln>
                <a:solidFill>
                  <a:sysClr val="windowText" lastClr="000000"/>
                </a:solidFill>
                <a:effectLst/>
                <a:uLnTx/>
                <a:uFillTx/>
                <a:latin typeface="Arial"/>
                <a:cs typeface="Arial"/>
              </a:rPr>
              <a:t>Without </a:t>
            </a:r>
            <a:r>
              <a:rPr kumimoji="0" sz="1100" b="1" i="0" u="none" strike="noStrike" kern="0" cap="none" spc="-10" normalizeH="0" baseline="0" noProof="0" dirty="0">
                <a:ln>
                  <a:noFill/>
                </a:ln>
                <a:solidFill>
                  <a:sysClr val="windowText" lastClr="000000"/>
                </a:solidFill>
                <a:effectLst/>
                <a:uLnTx/>
                <a:uFillTx/>
                <a:latin typeface="Arial"/>
                <a:cs typeface="Arial"/>
              </a:rPr>
              <a:t>del(17p)/</a:t>
            </a:r>
            <a:r>
              <a:rPr kumimoji="0" sz="1100" b="1" i="1" u="none" strike="noStrike" kern="0" cap="none" spc="-10" normalizeH="0" baseline="0" noProof="0" dirty="0">
                <a:ln>
                  <a:noFill/>
                </a:ln>
                <a:solidFill>
                  <a:sysClr val="windowText" lastClr="000000"/>
                </a:solidFill>
                <a:effectLst/>
                <a:uLnTx/>
                <a:uFillTx/>
                <a:latin typeface="Arial"/>
                <a:cs typeface="Arial"/>
              </a:rPr>
              <a:t>TP53 </a:t>
            </a:r>
            <a:r>
              <a:rPr kumimoji="0" sz="1100" b="1" i="0" u="none" strike="noStrike" kern="0" cap="none" spc="0" normalizeH="0" baseline="0" noProof="0" dirty="0">
                <a:ln>
                  <a:noFill/>
                </a:ln>
                <a:solidFill>
                  <a:sysClr val="windowText" lastClr="000000"/>
                </a:solidFill>
                <a:effectLst/>
                <a:uLnTx/>
                <a:uFillTx/>
                <a:latin typeface="Arial"/>
                <a:cs typeface="Arial"/>
              </a:rPr>
              <a:t>Mutation</a:t>
            </a:r>
            <a:r>
              <a:rPr kumimoji="0" sz="1100" b="1" i="0" u="none" strike="noStrike" kern="0" cap="none" spc="-10" normalizeH="0" baseline="0" noProof="0" dirty="0">
                <a:ln>
                  <a:noFill/>
                </a:ln>
                <a:solidFill>
                  <a:sysClr val="windowText" lastClr="000000"/>
                </a:solidFill>
                <a:effectLst/>
                <a:uLnTx/>
                <a:uFillTx/>
                <a:latin typeface="Arial"/>
                <a:cs typeface="Arial"/>
              </a:rPr>
              <a:t> </a:t>
            </a:r>
            <a:r>
              <a:rPr kumimoji="0" sz="1100" b="1" i="0" u="sng" strike="noStrike" kern="0" cap="none" spc="-10" normalizeH="0" baseline="0" noProof="0" dirty="0">
                <a:ln>
                  <a:noFill/>
                </a:ln>
                <a:solidFill>
                  <a:srgbClr val="0065A4"/>
                </a:solidFill>
                <a:effectLst/>
                <a:uLnTx/>
                <a:uFill>
                  <a:solidFill>
                    <a:srgbClr val="0065A4"/>
                  </a:solidFill>
                </a:uFill>
                <a:latin typeface="Arial"/>
                <a:cs typeface="Arial"/>
              </a:rPr>
              <a:t>(CSLL-</a:t>
            </a:r>
            <a:r>
              <a:rPr kumimoji="0" sz="1100" b="1" i="0" u="sng" strike="noStrike" kern="0" cap="none" spc="0" normalizeH="0" baseline="0" noProof="0" dirty="0">
                <a:ln>
                  <a:noFill/>
                </a:ln>
                <a:solidFill>
                  <a:srgbClr val="0065A4"/>
                </a:solidFill>
                <a:effectLst/>
                <a:uLnTx/>
                <a:uFill>
                  <a:solidFill>
                    <a:srgbClr val="0065A4"/>
                  </a:solidFill>
                </a:uFill>
                <a:latin typeface="Arial"/>
                <a:cs typeface="Arial"/>
              </a:rPr>
              <a:t>D</a:t>
            </a:r>
            <a:r>
              <a:rPr kumimoji="0" sz="1100" b="1" i="0" u="sng" strike="noStrike" kern="0" cap="none" spc="-5" normalizeH="0" baseline="0" noProof="0" dirty="0">
                <a:ln>
                  <a:noFill/>
                </a:ln>
                <a:solidFill>
                  <a:srgbClr val="0065A4"/>
                </a:solidFill>
                <a:effectLst/>
                <a:uLnTx/>
                <a:uFill>
                  <a:solidFill>
                    <a:srgbClr val="0065A4"/>
                  </a:solidFill>
                </a:uFill>
                <a:latin typeface="Arial"/>
                <a:cs typeface="Arial"/>
              </a:rPr>
              <a:t> </a:t>
            </a:r>
            <a:r>
              <a:rPr kumimoji="0" sz="1100" b="1" i="0" u="sng" strike="noStrike" kern="0" cap="none" spc="0" normalizeH="0" baseline="0" noProof="0" dirty="0">
                <a:ln>
                  <a:noFill/>
                </a:ln>
                <a:solidFill>
                  <a:srgbClr val="0065A4"/>
                </a:solidFill>
                <a:effectLst/>
                <a:uLnTx/>
                <a:uFill>
                  <a:solidFill>
                    <a:srgbClr val="0065A4"/>
                  </a:solidFill>
                </a:uFill>
                <a:latin typeface="Arial"/>
                <a:cs typeface="Arial"/>
              </a:rPr>
              <a:t>2 of</a:t>
            </a:r>
            <a:r>
              <a:rPr kumimoji="0" sz="1100" b="1" i="0" u="sng" strike="noStrike" kern="0" cap="none" spc="-5" normalizeH="0" baseline="0" noProof="0" dirty="0">
                <a:ln>
                  <a:noFill/>
                </a:ln>
                <a:solidFill>
                  <a:srgbClr val="0065A4"/>
                </a:solidFill>
                <a:effectLst/>
                <a:uLnTx/>
                <a:uFill>
                  <a:solidFill>
                    <a:srgbClr val="0065A4"/>
                  </a:solidFill>
                </a:uFill>
                <a:latin typeface="Arial"/>
                <a:cs typeface="Arial"/>
              </a:rPr>
              <a:t> </a:t>
            </a:r>
            <a:r>
              <a:rPr kumimoji="0" sz="1100" b="1" i="0" u="sng" strike="noStrike" kern="0" cap="none" spc="-35" normalizeH="0" baseline="0" noProof="0" dirty="0">
                <a:ln>
                  <a:noFill/>
                </a:ln>
                <a:solidFill>
                  <a:srgbClr val="0065A4"/>
                </a:solidFill>
                <a:effectLst/>
                <a:uLnTx/>
                <a:uFill>
                  <a:solidFill>
                    <a:srgbClr val="0065A4"/>
                  </a:solidFill>
                </a:uFill>
                <a:latin typeface="Arial"/>
                <a:cs typeface="Arial"/>
              </a:rPr>
              <a:t>6)</a:t>
            </a:r>
            <a:endParaRPr kumimoji="0" sz="1100" b="0" i="0" u="none" strike="noStrike" kern="0" cap="none" spc="0" normalizeH="0" baseline="0" noProof="0" dirty="0">
              <a:ln>
                <a:noFill/>
              </a:ln>
              <a:solidFill>
                <a:sysClr val="windowText" lastClr="000000"/>
              </a:solidFill>
              <a:effectLst/>
              <a:uLnTx/>
              <a:uFillTx/>
              <a:latin typeface="Arial"/>
              <a:cs typeface="Arial"/>
            </a:endParaRPr>
          </a:p>
          <a:p>
            <a:pPr marL="12700" marR="0" lvl="0" indent="0" defTabSz="914400" eaLnBrk="1" fontAlgn="auto" latinLnBrk="0" hangingPunct="1">
              <a:lnSpc>
                <a:spcPct val="100000"/>
              </a:lnSpc>
              <a:spcBef>
                <a:spcPts val="305"/>
              </a:spcBef>
              <a:spcAft>
                <a:spcPts val="0"/>
              </a:spcAft>
              <a:buClrTx/>
              <a:buSzTx/>
              <a:buFontTx/>
              <a:buNone/>
              <a:tabLst/>
              <a:defRPr/>
            </a:pPr>
            <a:r>
              <a:rPr kumimoji="0" sz="1100" b="1" i="0" u="none" strike="noStrike" kern="0" cap="none" spc="0" normalizeH="0" baseline="0" noProof="0" dirty="0">
                <a:ln>
                  <a:noFill/>
                </a:ln>
                <a:solidFill>
                  <a:sysClr val="windowText" lastClr="000000"/>
                </a:solidFill>
                <a:effectLst/>
                <a:uLnTx/>
                <a:uFillTx/>
                <a:latin typeface="Arial"/>
                <a:cs typeface="Arial"/>
              </a:rPr>
              <a:t>Suggested</a:t>
            </a:r>
            <a:r>
              <a:rPr kumimoji="0" sz="1100" b="1" i="0" u="none" strike="noStrike" kern="0" cap="none" spc="-15" normalizeH="0" baseline="0" noProof="0" dirty="0">
                <a:ln>
                  <a:noFill/>
                </a:ln>
                <a:solidFill>
                  <a:sysClr val="windowText" lastClr="000000"/>
                </a:solidFill>
                <a:effectLst/>
                <a:uLnTx/>
                <a:uFillTx/>
                <a:latin typeface="Arial"/>
                <a:cs typeface="Arial"/>
              </a:rPr>
              <a:t> </a:t>
            </a:r>
            <a:r>
              <a:rPr kumimoji="0" sz="1100" b="1" i="0" u="none" strike="noStrike" kern="0" cap="none" spc="-10" normalizeH="0" baseline="0" noProof="0" dirty="0">
                <a:ln>
                  <a:noFill/>
                </a:ln>
                <a:solidFill>
                  <a:sysClr val="windowText" lastClr="000000"/>
                </a:solidFill>
                <a:effectLst/>
                <a:uLnTx/>
                <a:uFillTx/>
                <a:latin typeface="Arial"/>
                <a:cs typeface="Arial"/>
              </a:rPr>
              <a:t>Regimens </a:t>
            </a:r>
            <a:r>
              <a:rPr kumimoji="0" sz="1100" b="1" i="0" u="none" strike="noStrike" kern="0" cap="none" spc="0" normalizeH="0" baseline="0" noProof="0" dirty="0">
                <a:ln>
                  <a:noFill/>
                </a:ln>
                <a:solidFill>
                  <a:sysClr val="windowText" lastClr="000000"/>
                </a:solidFill>
                <a:effectLst/>
                <a:uLnTx/>
                <a:uFillTx/>
                <a:latin typeface="Arial"/>
                <a:cs typeface="Arial"/>
              </a:rPr>
              <a:t>for</a:t>
            </a:r>
            <a:r>
              <a:rPr kumimoji="0" sz="1100" b="1" i="0" u="none" strike="noStrike" kern="0" cap="none" spc="-10" normalizeH="0" baseline="0" noProof="0" dirty="0">
                <a:ln>
                  <a:noFill/>
                </a:ln>
                <a:solidFill>
                  <a:sysClr val="windowText" lastClr="000000"/>
                </a:solidFill>
                <a:effectLst/>
                <a:uLnTx/>
                <a:uFillTx/>
                <a:latin typeface="Arial"/>
                <a:cs typeface="Arial"/>
              </a:rPr>
              <a:t> </a:t>
            </a:r>
            <a:r>
              <a:rPr kumimoji="0" sz="1100" b="1" i="0" u="none" strike="noStrike" kern="0" cap="none" spc="0" normalizeH="0" baseline="0" noProof="0" dirty="0">
                <a:ln>
                  <a:noFill/>
                </a:ln>
                <a:solidFill>
                  <a:sysClr val="windowText" lastClr="000000"/>
                </a:solidFill>
                <a:effectLst/>
                <a:uLnTx/>
                <a:uFillTx/>
                <a:latin typeface="Arial"/>
                <a:cs typeface="Arial"/>
              </a:rPr>
              <a:t>CLL/SLL</a:t>
            </a:r>
            <a:r>
              <a:rPr kumimoji="0" sz="1100" b="1" i="0" u="none" strike="noStrike" kern="0" cap="none" spc="-35" normalizeH="0" baseline="0" noProof="0" dirty="0">
                <a:ln>
                  <a:noFill/>
                </a:ln>
                <a:solidFill>
                  <a:sysClr val="windowText" lastClr="000000"/>
                </a:solidFill>
                <a:effectLst/>
                <a:uLnTx/>
                <a:uFillTx/>
                <a:latin typeface="Arial"/>
                <a:cs typeface="Arial"/>
              </a:rPr>
              <a:t> </a:t>
            </a:r>
            <a:r>
              <a:rPr kumimoji="0" sz="1100" b="1" i="0" u="none" strike="noStrike" kern="0" cap="none" spc="0" normalizeH="0" baseline="0" noProof="0" dirty="0">
                <a:ln>
                  <a:noFill/>
                </a:ln>
                <a:solidFill>
                  <a:sysClr val="windowText" lastClr="000000"/>
                </a:solidFill>
                <a:effectLst/>
                <a:uLnTx/>
                <a:uFillTx/>
                <a:latin typeface="Arial"/>
                <a:cs typeface="Arial"/>
              </a:rPr>
              <a:t>With</a:t>
            </a:r>
            <a:r>
              <a:rPr kumimoji="0" sz="1100" b="1" i="0" u="none" strike="noStrike" kern="0" cap="none" spc="-10" normalizeH="0" baseline="0" noProof="0" dirty="0">
                <a:ln>
                  <a:noFill/>
                </a:ln>
                <a:solidFill>
                  <a:sysClr val="windowText" lastClr="000000"/>
                </a:solidFill>
                <a:effectLst/>
                <a:uLnTx/>
                <a:uFillTx/>
                <a:latin typeface="Arial"/>
                <a:cs typeface="Arial"/>
              </a:rPr>
              <a:t> </a:t>
            </a:r>
            <a:r>
              <a:rPr kumimoji="0" sz="1100" b="1" i="0" u="none" strike="noStrike" kern="0" cap="none" spc="0" normalizeH="0" baseline="0" noProof="0" dirty="0">
                <a:ln>
                  <a:noFill/>
                </a:ln>
                <a:solidFill>
                  <a:sysClr val="windowText" lastClr="000000"/>
                </a:solidFill>
                <a:effectLst/>
                <a:uLnTx/>
                <a:uFillTx/>
                <a:latin typeface="Arial"/>
                <a:cs typeface="Arial"/>
              </a:rPr>
              <a:t>del(17p)</a:t>
            </a:r>
            <a:r>
              <a:rPr kumimoji="0" sz="1100" b="1" i="0" u="none" strike="noStrike" kern="0" cap="none" spc="-15" normalizeH="0" baseline="0" noProof="0" dirty="0">
                <a:ln>
                  <a:noFill/>
                </a:ln>
                <a:solidFill>
                  <a:sysClr val="windowText" lastClr="000000"/>
                </a:solidFill>
                <a:effectLst/>
                <a:uLnTx/>
                <a:uFillTx/>
                <a:latin typeface="Arial"/>
                <a:cs typeface="Arial"/>
              </a:rPr>
              <a:t> </a:t>
            </a:r>
            <a:r>
              <a:rPr kumimoji="0" sz="1100" b="1" i="0" u="sng" strike="noStrike" kern="0" cap="none" spc="-20" normalizeH="0" baseline="0" noProof="0" dirty="0">
                <a:ln>
                  <a:noFill/>
                </a:ln>
                <a:solidFill>
                  <a:srgbClr val="0065A4"/>
                </a:solidFill>
                <a:effectLst/>
                <a:uLnTx/>
                <a:uFill>
                  <a:solidFill>
                    <a:srgbClr val="0065A4"/>
                  </a:solidFill>
                </a:uFill>
                <a:latin typeface="Arial"/>
                <a:cs typeface="Arial"/>
              </a:rPr>
              <a:t>(CSLL-</a:t>
            </a:r>
            <a:r>
              <a:rPr kumimoji="0" sz="1100" b="1" i="0" u="sng" strike="noStrike" kern="0" cap="none" spc="0" normalizeH="0" baseline="0" noProof="0" dirty="0">
                <a:ln>
                  <a:noFill/>
                </a:ln>
                <a:solidFill>
                  <a:srgbClr val="0065A4"/>
                </a:solidFill>
                <a:effectLst/>
                <a:uLnTx/>
                <a:uFill>
                  <a:solidFill>
                    <a:srgbClr val="0065A4"/>
                  </a:solidFill>
                </a:uFill>
                <a:latin typeface="Arial"/>
                <a:cs typeface="Arial"/>
              </a:rPr>
              <a:t>D</a:t>
            </a:r>
            <a:r>
              <a:rPr kumimoji="0" sz="1100" b="1" i="0" u="sng" strike="noStrike" kern="0" cap="none" spc="-10" normalizeH="0" baseline="0" noProof="0" dirty="0">
                <a:ln>
                  <a:noFill/>
                </a:ln>
                <a:solidFill>
                  <a:srgbClr val="0065A4"/>
                </a:solidFill>
                <a:effectLst/>
                <a:uLnTx/>
                <a:uFill>
                  <a:solidFill>
                    <a:srgbClr val="0065A4"/>
                  </a:solidFill>
                </a:uFill>
                <a:latin typeface="Arial"/>
                <a:cs typeface="Arial"/>
              </a:rPr>
              <a:t> </a:t>
            </a:r>
            <a:r>
              <a:rPr kumimoji="0" sz="1100" b="1" i="0" u="sng" strike="noStrike" kern="0" cap="none" spc="0" normalizeH="0" baseline="0" noProof="0" dirty="0">
                <a:ln>
                  <a:noFill/>
                </a:ln>
                <a:solidFill>
                  <a:srgbClr val="0065A4"/>
                </a:solidFill>
                <a:effectLst/>
                <a:uLnTx/>
                <a:uFill>
                  <a:solidFill>
                    <a:srgbClr val="0065A4"/>
                  </a:solidFill>
                </a:uFill>
                <a:latin typeface="Arial"/>
                <a:cs typeface="Arial"/>
              </a:rPr>
              <a:t>3</a:t>
            </a:r>
            <a:r>
              <a:rPr kumimoji="0" sz="1100" b="1" i="0" u="sng" strike="noStrike" kern="0" cap="none" spc="-10" normalizeH="0" baseline="0" noProof="0" dirty="0">
                <a:ln>
                  <a:noFill/>
                </a:ln>
                <a:solidFill>
                  <a:srgbClr val="0065A4"/>
                </a:solidFill>
                <a:effectLst/>
                <a:uLnTx/>
                <a:uFill>
                  <a:solidFill>
                    <a:srgbClr val="0065A4"/>
                  </a:solidFill>
                </a:uFill>
                <a:latin typeface="Arial"/>
                <a:cs typeface="Arial"/>
              </a:rPr>
              <a:t> </a:t>
            </a:r>
            <a:r>
              <a:rPr kumimoji="0" sz="1100" b="1" i="0" u="sng" strike="noStrike" kern="0" cap="none" spc="0" normalizeH="0" baseline="0" noProof="0" dirty="0">
                <a:ln>
                  <a:noFill/>
                </a:ln>
                <a:solidFill>
                  <a:srgbClr val="0065A4"/>
                </a:solidFill>
                <a:effectLst/>
                <a:uLnTx/>
                <a:uFill>
                  <a:solidFill>
                    <a:srgbClr val="0065A4"/>
                  </a:solidFill>
                </a:uFill>
                <a:latin typeface="Arial"/>
                <a:cs typeface="Arial"/>
              </a:rPr>
              <a:t>of</a:t>
            </a:r>
            <a:r>
              <a:rPr kumimoji="0" sz="1100" b="1" i="0" u="sng" strike="noStrike" kern="0" cap="none" spc="-10" normalizeH="0" baseline="0" noProof="0" dirty="0">
                <a:ln>
                  <a:noFill/>
                </a:ln>
                <a:solidFill>
                  <a:srgbClr val="0065A4"/>
                </a:solidFill>
                <a:effectLst/>
                <a:uLnTx/>
                <a:uFill>
                  <a:solidFill>
                    <a:srgbClr val="0065A4"/>
                  </a:solidFill>
                </a:uFill>
                <a:latin typeface="Arial"/>
                <a:cs typeface="Arial"/>
              </a:rPr>
              <a:t> </a:t>
            </a:r>
            <a:r>
              <a:rPr kumimoji="0" sz="1100" b="1" i="0" u="sng" strike="noStrike" kern="0" cap="none" spc="-25" normalizeH="0" baseline="0" noProof="0" dirty="0">
                <a:ln>
                  <a:noFill/>
                </a:ln>
                <a:solidFill>
                  <a:srgbClr val="0065A4"/>
                </a:solidFill>
                <a:effectLst/>
                <a:uLnTx/>
                <a:uFill>
                  <a:solidFill>
                    <a:srgbClr val="0065A4"/>
                  </a:solidFill>
                </a:uFill>
                <a:latin typeface="Arial"/>
                <a:cs typeface="Arial"/>
              </a:rPr>
              <a:t>6)</a:t>
            </a:r>
            <a:endParaRPr kumimoji="0" sz="1100" b="0" i="0" u="none" strike="noStrike" kern="0" cap="none" spc="0" normalizeH="0" baseline="0" noProof="0" dirty="0">
              <a:ln>
                <a:noFill/>
              </a:ln>
              <a:solidFill>
                <a:sysClr val="windowText" lastClr="000000"/>
              </a:solidFill>
              <a:effectLst/>
              <a:uLnTx/>
              <a:uFillTx/>
              <a:latin typeface="Arial"/>
              <a:cs typeface="Arial"/>
            </a:endParaRPr>
          </a:p>
        </p:txBody>
      </p:sp>
      <p:sp>
        <p:nvSpPr>
          <p:cNvPr id="14" name="object 14"/>
          <p:cNvSpPr txBox="1"/>
          <p:nvPr/>
        </p:nvSpPr>
        <p:spPr>
          <a:xfrm>
            <a:off x="349808" y="6978494"/>
            <a:ext cx="7626350" cy="260985"/>
          </a:xfrm>
          <a:prstGeom prst="rect">
            <a:avLst/>
          </a:prstGeom>
        </p:spPr>
        <p:txBody>
          <a:bodyPr vert="horz" wrap="square" lIns="0" tIns="3175" rIns="0" bIns="0" rtlCol="0">
            <a:spAutoFit/>
          </a:bodyPr>
          <a:lstStyle/>
          <a:p>
            <a:pPr marL="12700" marR="0" lvl="0" indent="0" defTabSz="914400" eaLnBrk="1" fontAlgn="auto" latinLnBrk="0" hangingPunct="1">
              <a:lnSpc>
                <a:spcPct val="100000"/>
              </a:lnSpc>
              <a:spcBef>
                <a:spcPts val="25"/>
              </a:spcBef>
              <a:spcAft>
                <a:spcPts val="0"/>
              </a:spcAft>
              <a:buClrTx/>
              <a:buSzTx/>
              <a:buFontTx/>
              <a:buNone/>
              <a:tabLst/>
              <a:defRPr/>
            </a:pPr>
            <a:r>
              <a:rPr kumimoji="0" sz="800" b="1" i="0" u="none" strike="noStrike" kern="0" cap="none" spc="0" normalizeH="0" baseline="0" noProof="0" dirty="0">
                <a:ln>
                  <a:noFill/>
                </a:ln>
                <a:solidFill>
                  <a:sysClr val="windowText" lastClr="000000"/>
                </a:solidFill>
                <a:effectLst/>
                <a:uLnTx/>
                <a:uFillTx/>
                <a:latin typeface="Arial"/>
                <a:cs typeface="Arial"/>
              </a:rPr>
              <a:t>Note:</a:t>
            </a:r>
            <a:r>
              <a:rPr kumimoji="0" sz="800" b="1" i="0" u="none" strike="noStrike" kern="0" cap="none" spc="-40" normalizeH="0" baseline="0" noProof="0" dirty="0">
                <a:ln>
                  <a:noFill/>
                </a:ln>
                <a:solidFill>
                  <a:sysClr val="windowText" lastClr="000000"/>
                </a:solidFill>
                <a:effectLst/>
                <a:uLnTx/>
                <a:uFillTx/>
                <a:latin typeface="Arial"/>
                <a:cs typeface="Arial"/>
              </a:rPr>
              <a:t> </a:t>
            </a:r>
            <a:r>
              <a:rPr kumimoji="0" sz="800" b="1" i="0" u="none" strike="noStrike" kern="0" cap="none" spc="0" normalizeH="0" baseline="0" noProof="0" dirty="0">
                <a:ln>
                  <a:noFill/>
                </a:ln>
                <a:solidFill>
                  <a:sysClr val="windowText" lastClr="000000"/>
                </a:solidFill>
                <a:effectLst/>
                <a:uLnTx/>
                <a:uFillTx/>
                <a:latin typeface="Arial"/>
                <a:cs typeface="Arial"/>
              </a:rPr>
              <a:t>All</a:t>
            </a:r>
            <a:r>
              <a:rPr kumimoji="0" sz="800" b="1" i="0" u="none" strike="noStrike" kern="0" cap="none" spc="-10" normalizeH="0" baseline="0" noProof="0" dirty="0">
                <a:ln>
                  <a:noFill/>
                </a:ln>
                <a:solidFill>
                  <a:sysClr val="windowText" lastClr="000000"/>
                </a:solidFill>
                <a:effectLst/>
                <a:uLnTx/>
                <a:uFillTx/>
                <a:latin typeface="Arial"/>
                <a:cs typeface="Arial"/>
              </a:rPr>
              <a:t> recommendations</a:t>
            </a:r>
            <a:r>
              <a:rPr kumimoji="0" sz="800" b="1" i="0" u="none" strike="noStrike" kern="0" cap="none" spc="-5" normalizeH="0" baseline="0" noProof="0" dirty="0">
                <a:ln>
                  <a:noFill/>
                </a:ln>
                <a:solidFill>
                  <a:sysClr val="windowText" lastClr="000000"/>
                </a:solidFill>
                <a:effectLst/>
                <a:uLnTx/>
                <a:uFillTx/>
                <a:latin typeface="Arial"/>
                <a:cs typeface="Arial"/>
              </a:rPr>
              <a:t> </a:t>
            </a:r>
            <a:r>
              <a:rPr kumimoji="0" sz="800" b="1" i="0" u="none" strike="noStrike" kern="0" cap="none" spc="0" normalizeH="0" baseline="0" noProof="0" dirty="0">
                <a:ln>
                  <a:noFill/>
                </a:ln>
                <a:solidFill>
                  <a:sysClr val="windowText" lastClr="000000"/>
                </a:solidFill>
                <a:effectLst/>
                <a:uLnTx/>
                <a:uFillTx/>
                <a:latin typeface="Arial"/>
                <a:cs typeface="Arial"/>
              </a:rPr>
              <a:t>are</a:t>
            </a:r>
            <a:r>
              <a:rPr kumimoji="0" sz="800" b="1" i="0" u="none" strike="noStrike" kern="0" cap="none" spc="-10" normalizeH="0" baseline="0" noProof="0" dirty="0">
                <a:ln>
                  <a:noFill/>
                </a:ln>
                <a:solidFill>
                  <a:sysClr val="windowText" lastClr="000000"/>
                </a:solidFill>
                <a:effectLst/>
                <a:uLnTx/>
                <a:uFillTx/>
                <a:latin typeface="Arial"/>
                <a:cs typeface="Arial"/>
              </a:rPr>
              <a:t> category</a:t>
            </a:r>
            <a:r>
              <a:rPr kumimoji="0" sz="800" b="1" i="0" u="none" strike="noStrike" kern="0" cap="none" spc="-5" normalizeH="0" baseline="0" noProof="0" dirty="0">
                <a:ln>
                  <a:noFill/>
                </a:ln>
                <a:solidFill>
                  <a:sysClr val="windowText" lastClr="000000"/>
                </a:solidFill>
                <a:effectLst/>
                <a:uLnTx/>
                <a:uFillTx/>
                <a:latin typeface="Arial"/>
                <a:cs typeface="Arial"/>
              </a:rPr>
              <a:t> </a:t>
            </a:r>
            <a:r>
              <a:rPr kumimoji="0" sz="800" b="1" i="0" u="none" strike="noStrike" kern="0" cap="none" spc="0" normalizeH="0" baseline="0" noProof="0" dirty="0">
                <a:ln>
                  <a:noFill/>
                </a:ln>
                <a:solidFill>
                  <a:sysClr val="windowText" lastClr="000000"/>
                </a:solidFill>
                <a:effectLst/>
                <a:uLnTx/>
                <a:uFillTx/>
                <a:latin typeface="Arial"/>
                <a:cs typeface="Arial"/>
              </a:rPr>
              <a:t>2A</a:t>
            </a:r>
            <a:r>
              <a:rPr kumimoji="0" sz="800" b="1" i="0" u="none" strike="noStrike" kern="0" cap="none" spc="-40" normalizeH="0" baseline="0" noProof="0" dirty="0">
                <a:ln>
                  <a:noFill/>
                </a:ln>
                <a:solidFill>
                  <a:sysClr val="windowText" lastClr="000000"/>
                </a:solidFill>
                <a:effectLst/>
                <a:uLnTx/>
                <a:uFillTx/>
                <a:latin typeface="Arial"/>
                <a:cs typeface="Arial"/>
              </a:rPr>
              <a:t> </a:t>
            </a:r>
            <a:r>
              <a:rPr kumimoji="0" sz="800" b="1" i="0" u="none" strike="noStrike" kern="0" cap="none" spc="0" normalizeH="0" baseline="0" noProof="0" dirty="0">
                <a:ln>
                  <a:noFill/>
                </a:ln>
                <a:solidFill>
                  <a:sysClr val="windowText" lastClr="000000"/>
                </a:solidFill>
                <a:effectLst/>
                <a:uLnTx/>
                <a:uFillTx/>
                <a:latin typeface="Arial"/>
                <a:cs typeface="Arial"/>
              </a:rPr>
              <a:t>unless</a:t>
            </a:r>
            <a:r>
              <a:rPr kumimoji="0" sz="800" b="1" i="0" u="none" strike="noStrike" kern="0" cap="none" spc="-10" normalizeH="0" baseline="0" noProof="0" dirty="0">
                <a:ln>
                  <a:noFill/>
                </a:ln>
                <a:solidFill>
                  <a:sysClr val="windowText" lastClr="000000"/>
                </a:solidFill>
                <a:effectLst/>
                <a:uLnTx/>
                <a:uFillTx/>
                <a:latin typeface="Arial"/>
                <a:cs typeface="Arial"/>
              </a:rPr>
              <a:t> otherwise</a:t>
            </a:r>
            <a:r>
              <a:rPr kumimoji="0" sz="800" b="1" i="0" u="none" strike="noStrike" kern="0" cap="none" spc="-5" normalizeH="0" baseline="0" noProof="0" dirty="0">
                <a:ln>
                  <a:noFill/>
                </a:ln>
                <a:solidFill>
                  <a:sysClr val="windowText" lastClr="000000"/>
                </a:solidFill>
                <a:effectLst/>
                <a:uLnTx/>
                <a:uFillTx/>
                <a:latin typeface="Arial"/>
                <a:cs typeface="Arial"/>
              </a:rPr>
              <a:t> </a:t>
            </a:r>
            <a:r>
              <a:rPr kumimoji="0" sz="800" b="1" i="0" u="none" strike="noStrike" kern="0" cap="none" spc="-10" normalizeH="0" baseline="0" noProof="0" dirty="0">
                <a:ln>
                  <a:noFill/>
                </a:ln>
                <a:solidFill>
                  <a:sysClr val="windowText" lastClr="000000"/>
                </a:solidFill>
                <a:effectLst/>
                <a:uLnTx/>
                <a:uFillTx/>
                <a:latin typeface="Arial"/>
                <a:cs typeface="Arial"/>
              </a:rPr>
              <a:t>indicated.</a:t>
            </a:r>
            <a:endParaRPr kumimoji="0" sz="800" b="0" i="0" u="none" strike="noStrike" kern="0" cap="none" spc="0" normalizeH="0" baseline="0" noProof="0">
              <a:ln>
                <a:noFill/>
              </a:ln>
              <a:solidFill>
                <a:sysClr val="windowText" lastClr="000000"/>
              </a:solidFill>
              <a:effectLst/>
              <a:uLnTx/>
              <a:uFillTx/>
              <a:latin typeface="Arial"/>
              <a:cs typeface="Arial"/>
            </a:endParaRPr>
          </a:p>
          <a:p>
            <a:pPr marL="12700" marR="0" lvl="0" indent="0" defTabSz="914400" eaLnBrk="1" fontAlgn="auto" latinLnBrk="0" hangingPunct="1">
              <a:lnSpc>
                <a:spcPct val="100000"/>
              </a:lnSpc>
              <a:spcBef>
                <a:spcPts val="0"/>
              </a:spcBef>
              <a:spcAft>
                <a:spcPts val="0"/>
              </a:spcAft>
              <a:buClrTx/>
              <a:buSzTx/>
              <a:buFontTx/>
              <a:buNone/>
              <a:tabLst/>
              <a:defRPr/>
            </a:pPr>
            <a:r>
              <a:rPr kumimoji="0" sz="800" b="1" i="0" u="none" strike="noStrike" kern="0" cap="none" spc="0" normalizeH="0" baseline="0" noProof="0" dirty="0">
                <a:ln>
                  <a:noFill/>
                </a:ln>
                <a:solidFill>
                  <a:sysClr val="windowText" lastClr="000000"/>
                </a:solidFill>
                <a:effectLst/>
                <a:uLnTx/>
                <a:uFillTx/>
                <a:latin typeface="Arial"/>
                <a:cs typeface="Arial"/>
              </a:rPr>
              <a:t>Clinical</a:t>
            </a:r>
            <a:r>
              <a:rPr kumimoji="0" sz="800" b="1" i="0" u="none" strike="noStrike" kern="0" cap="none" spc="-20" normalizeH="0" baseline="0" noProof="0" dirty="0">
                <a:ln>
                  <a:noFill/>
                </a:ln>
                <a:solidFill>
                  <a:sysClr val="windowText" lastClr="000000"/>
                </a:solidFill>
                <a:effectLst/>
                <a:uLnTx/>
                <a:uFillTx/>
                <a:latin typeface="Arial"/>
                <a:cs typeface="Arial"/>
              </a:rPr>
              <a:t> </a:t>
            </a:r>
            <a:r>
              <a:rPr kumimoji="0" sz="800" b="1" i="0" u="none" strike="noStrike" kern="0" cap="none" spc="-10" normalizeH="0" baseline="0" noProof="0" dirty="0">
                <a:ln>
                  <a:noFill/>
                </a:ln>
                <a:solidFill>
                  <a:sysClr val="windowText" lastClr="000000"/>
                </a:solidFill>
                <a:effectLst/>
                <a:uLnTx/>
                <a:uFillTx/>
                <a:latin typeface="Arial"/>
                <a:cs typeface="Arial"/>
              </a:rPr>
              <a:t>Trials:</a:t>
            </a:r>
            <a:r>
              <a:rPr kumimoji="0" sz="800" b="1" i="0" u="none" strike="noStrike" kern="0" cap="none" spc="-20" normalizeH="0" baseline="0" noProof="0" dirty="0">
                <a:ln>
                  <a:noFill/>
                </a:ln>
                <a:solidFill>
                  <a:sysClr val="windowText" lastClr="000000"/>
                </a:solidFill>
                <a:effectLst/>
                <a:uLnTx/>
                <a:uFillTx/>
                <a:latin typeface="Arial"/>
                <a:cs typeface="Arial"/>
              </a:rPr>
              <a:t> </a:t>
            </a:r>
            <a:r>
              <a:rPr kumimoji="0" sz="800" b="1" i="0" u="none" strike="noStrike" kern="0" cap="none" spc="0" normalizeH="0" baseline="0" noProof="0" dirty="0">
                <a:ln>
                  <a:noFill/>
                </a:ln>
                <a:solidFill>
                  <a:sysClr val="windowText" lastClr="000000"/>
                </a:solidFill>
                <a:effectLst/>
                <a:uLnTx/>
                <a:uFillTx/>
                <a:latin typeface="Arial"/>
                <a:cs typeface="Arial"/>
              </a:rPr>
              <a:t>NCCN</a:t>
            </a:r>
            <a:r>
              <a:rPr kumimoji="0" sz="800" b="1" i="0" u="none" strike="noStrike" kern="0" cap="none" spc="-15" normalizeH="0" baseline="0" noProof="0" dirty="0">
                <a:ln>
                  <a:noFill/>
                </a:ln>
                <a:solidFill>
                  <a:sysClr val="windowText" lastClr="000000"/>
                </a:solidFill>
                <a:effectLst/>
                <a:uLnTx/>
                <a:uFillTx/>
                <a:latin typeface="Arial"/>
                <a:cs typeface="Arial"/>
              </a:rPr>
              <a:t> </a:t>
            </a:r>
            <a:r>
              <a:rPr kumimoji="0" sz="800" b="1" i="0" u="none" strike="noStrike" kern="0" cap="none" spc="-10" normalizeH="0" baseline="0" noProof="0" dirty="0">
                <a:ln>
                  <a:noFill/>
                </a:ln>
                <a:solidFill>
                  <a:sysClr val="windowText" lastClr="000000"/>
                </a:solidFill>
                <a:effectLst/>
                <a:uLnTx/>
                <a:uFillTx/>
                <a:latin typeface="Arial"/>
                <a:cs typeface="Arial"/>
              </a:rPr>
              <a:t>believes</a:t>
            </a:r>
            <a:r>
              <a:rPr kumimoji="0" sz="800" b="1" i="0" u="none" strike="noStrike" kern="0" cap="none" spc="-20" normalizeH="0" baseline="0" noProof="0" dirty="0">
                <a:ln>
                  <a:noFill/>
                </a:ln>
                <a:solidFill>
                  <a:sysClr val="windowText" lastClr="000000"/>
                </a:solidFill>
                <a:effectLst/>
                <a:uLnTx/>
                <a:uFillTx/>
                <a:latin typeface="Arial"/>
                <a:cs typeface="Arial"/>
              </a:rPr>
              <a:t> </a:t>
            </a:r>
            <a:r>
              <a:rPr kumimoji="0" sz="800" b="1" i="0" u="none" strike="noStrike" kern="0" cap="none" spc="0" normalizeH="0" baseline="0" noProof="0" dirty="0">
                <a:ln>
                  <a:noFill/>
                </a:ln>
                <a:solidFill>
                  <a:sysClr val="windowText" lastClr="000000"/>
                </a:solidFill>
                <a:effectLst/>
                <a:uLnTx/>
                <a:uFillTx/>
                <a:latin typeface="Arial"/>
                <a:cs typeface="Arial"/>
              </a:rPr>
              <a:t>that</a:t>
            </a:r>
            <a:r>
              <a:rPr kumimoji="0" sz="800" b="1" i="0" u="none" strike="noStrike" kern="0" cap="none" spc="-15" normalizeH="0" baseline="0" noProof="0" dirty="0">
                <a:ln>
                  <a:noFill/>
                </a:ln>
                <a:solidFill>
                  <a:sysClr val="windowText" lastClr="000000"/>
                </a:solidFill>
                <a:effectLst/>
                <a:uLnTx/>
                <a:uFillTx/>
                <a:latin typeface="Arial"/>
                <a:cs typeface="Arial"/>
              </a:rPr>
              <a:t> </a:t>
            </a:r>
            <a:r>
              <a:rPr kumimoji="0" sz="800" b="1" i="0" u="none" strike="noStrike" kern="0" cap="none" spc="0" normalizeH="0" baseline="0" noProof="0" dirty="0">
                <a:ln>
                  <a:noFill/>
                </a:ln>
                <a:solidFill>
                  <a:sysClr val="windowText" lastClr="000000"/>
                </a:solidFill>
                <a:effectLst/>
                <a:uLnTx/>
                <a:uFillTx/>
                <a:latin typeface="Arial"/>
                <a:cs typeface="Arial"/>
              </a:rPr>
              <a:t>the</a:t>
            </a:r>
            <a:r>
              <a:rPr kumimoji="0" sz="800" b="1" i="0" u="none" strike="noStrike" kern="0" cap="none" spc="-20" normalizeH="0" baseline="0" noProof="0" dirty="0">
                <a:ln>
                  <a:noFill/>
                </a:ln>
                <a:solidFill>
                  <a:sysClr val="windowText" lastClr="000000"/>
                </a:solidFill>
                <a:effectLst/>
                <a:uLnTx/>
                <a:uFillTx/>
                <a:latin typeface="Arial"/>
                <a:cs typeface="Arial"/>
              </a:rPr>
              <a:t> </a:t>
            </a:r>
            <a:r>
              <a:rPr kumimoji="0" sz="800" b="1" i="0" u="none" strike="noStrike" kern="0" cap="none" spc="0" normalizeH="0" baseline="0" noProof="0" dirty="0">
                <a:ln>
                  <a:noFill/>
                </a:ln>
                <a:solidFill>
                  <a:sysClr val="windowText" lastClr="000000"/>
                </a:solidFill>
                <a:effectLst/>
                <a:uLnTx/>
                <a:uFillTx/>
                <a:latin typeface="Arial"/>
                <a:cs typeface="Arial"/>
              </a:rPr>
              <a:t>best</a:t>
            </a:r>
            <a:r>
              <a:rPr kumimoji="0" sz="800" b="1" i="0" u="none" strike="noStrike" kern="0" cap="none" spc="-15" normalizeH="0" baseline="0" noProof="0" dirty="0">
                <a:ln>
                  <a:noFill/>
                </a:ln>
                <a:solidFill>
                  <a:sysClr val="windowText" lastClr="000000"/>
                </a:solidFill>
                <a:effectLst/>
                <a:uLnTx/>
                <a:uFillTx/>
                <a:latin typeface="Arial"/>
                <a:cs typeface="Arial"/>
              </a:rPr>
              <a:t> </a:t>
            </a:r>
            <a:r>
              <a:rPr kumimoji="0" sz="800" b="1" i="0" u="none" strike="noStrike" kern="0" cap="none" spc="0" normalizeH="0" baseline="0" noProof="0" dirty="0">
                <a:ln>
                  <a:noFill/>
                </a:ln>
                <a:solidFill>
                  <a:sysClr val="windowText" lastClr="000000"/>
                </a:solidFill>
                <a:effectLst/>
                <a:uLnTx/>
                <a:uFillTx/>
                <a:latin typeface="Arial"/>
                <a:cs typeface="Arial"/>
              </a:rPr>
              <a:t>management</a:t>
            </a:r>
            <a:r>
              <a:rPr kumimoji="0" sz="800" b="1" i="0" u="none" strike="noStrike" kern="0" cap="none" spc="-20" normalizeH="0" baseline="0" noProof="0" dirty="0">
                <a:ln>
                  <a:noFill/>
                </a:ln>
                <a:solidFill>
                  <a:sysClr val="windowText" lastClr="000000"/>
                </a:solidFill>
                <a:effectLst/>
                <a:uLnTx/>
                <a:uFillTx/>
                <a:latin typeface="Arial"/>
                <a:cs typeface="Arial"/>
              </a:rPr>
              <a:t> </a:t>
            </a:r>
            <a:r>
              <a:rPr kumimoji="0" sz="800" b="1" i="0" u="none" strike="noStrike" kern="0" cap="none" spc="0" normalizeH="0" baseline="0" noProof="0" dirty="0">
                <a:ln>
                  <a:noFill/>
                </a:ln>
                <a:solidFill>
                  <a:sysClr val="windowText" lastClr="000000"/>
                </a:solidFill>
                <a:effectLst/>
                <a:uLnTx/>
                <a:uFillTx/>
                <a:latin typeface="Arial"/>
                <a:cs typeface="Arial"/>
              </a:rPr>
              <a:t>of</a:t>
            </a:r>
            <a:r>
              <a:rPr kumimoji="0" sz="800" b="1" i="0" u="none" strike="noStrike" kern="0" cap="none" spc="-15" normalizeH="0" baseline="0" noProof="0" dirty="0">
                <a:ln>
                  <a:noFill/>
                </a:ln>
                <a:solidFill>
                  <a:sysClr val="windowText" lastClr="000000"/>
                </a:solidFill>
                <a:effectLst/>
                <a:uLnTx/>
                <a:uFillTx/>
                <a:latin typeface="Arial"/>
                <a:cs typeface="Arial"/>
              </a:rPr>
              <a:t> </a:t>
            </a:r>
            <a:r>
              <a:rPr kumimoji="0" sz="800" b="1" i="0" u="none" strike="noStrike" kern="0" cap="none" spc="0" normalizeH="0" baseline="0" noProof="0" dirty="0">
                <a:ln>
                  <a:noFill/>
                </a:ln>
                <a:solidFill>
                  <a:sysClr val="windowText" lastClr="000000"/>
                </a:solidFill>
                <a:effectLst/>
                <a:uLnTx/>
                <a:uFillTx/>
                <a:latin typeface="Arial"/>
                <a:cs typeface="Arial"/>
              </a:rPr>
              <a:t>any</a:t>
            </a:r>
            <a:r>
              <a:rPr kumimoji="0" sz="800" b="1" i="0" u="none" strike="noStrike" kern="0" cap="none" spc="-20" normalizeH="0" baseline="0" noProof="0" dirty="0">
                <a:ln>
                  <a:noFill/>
                </a:ln>
                <a:solidFill>
                  <a:sysClr val="windowText" lastClr="000000"/>
                </a:solidFill>
                <a:effectLst/>
                <a:uLnTx/>
                <a:uFillTx/>
                <a:latin typeface="Arial"/>
                <a:cs typeface="Arial"/>
              </a:rPr>
              <a:t> </a:t>
            </a:r>
            <a:r>
              <a:rPr kumimoji="0" sz="800" b="1" i="0" u="none" strike="noStrike" kern="0" cap="none" spc="0" normalizeH="0" baseline="0" noProof="0" dirty="0">
                <a:ln>
                  <a:noFill/>
                </a:ln>
                <a:solidFill>
                  <a:sysClr val="windowText" lastClr="000000"/>
                </a:solidFill>
                <a:effectLst/>
                <a:uLnTx/>
                <a:uFillTx/>
                <a:latin typeface="Arial"/>
                <a:cs typeface="Arial"/>
              </a:rPr>
              <a:t>patient</a:t>
            </a:r>
            <a:r>
              <a:rPr kumimoji="0" sz="800" b="1" i="0" u="none" strike="noStrike" kern="0" cap="none" spc="-20" normalizeH="0" baseline="0" noProof="0" dirty="0">
                <a:ln>
                  <a:noFill/>
                </a:ln>
                <a:solidFill>
                  <a:sysClr val="windowText" lastClr="000000"/>
                </a:solidFill>
                <a:effectLst/>
                <a:uLnTx/>
                <a:uFillTx/>
                <a:latin typeface="Arial"/>
                <a:cs typeface="Arial"/>
              </a:rPr>
              <a:t> </a:t>
            </a:r>
            <a:r>
              <a:rPr kumimoji="0" sz="800" b="1" i="0" u="none" strike="noStrike" kern="0" cap="none" spc="0" normalizeH="0" baseline="0" noProof="0" dirty="0">
                <a:ln>
                  <a:noFill/>
                </a:ln>
                <a:solidFill>
                  <a:sysClr val="windowText" lastClr="000000"/>
                </a:solidFill>
                <a:effectLst/>
                <a:uLnTx/>
                <a:uFillTx/>
                <a:latin typeface="Arial"/>
                <a:cs typeface="Arial"/>
              </a:rPr>
              <a:t>with</a:t>
            </a:r>
            <a:r>
              <a:rPr kumimoji="0" sz="800" b="1" i="0" u="none" strike="noStrike" kern="0" cap="none" spc="-15" normalizeH="0" baseline="0" noProof="0" dirty="0">
                <a:ln>
                  <a:noFill/>
                </a:ln>
                <a:solidFill>
                  <a:sysClr val="windowText" lastClr="000000"/>
                </a:solidFill>
                <a:effectLst/>
                <a:uLnTx/>
                <a:uFillTx/>
                <a:latin typeface="Arial"/>
                <a:cs typeface="Arial"/>
              </a:rPr>
              <a:t> </a:t>
            </a:r>
            <a:r>
              <a:rPr kumimoji="0" sz="800" b="1" i="0" u="none" strike="noStrike" kern="0" cap="none" spc="0" normalizeH="0" baseline="0" noProof="0" dirty="0">
                <a:ln>
                  <a:noFill/>
                </a:ln>
                <a:solidFill>
                  <a:sysClr val="windowText" lastClr="000000"/>
                </a:solidFill>
                <a:effectLst/>
                <a:uLnTx/>
                <a:uFillTx/>
                <a:latin typeface="Arial"/>
                <a:cs typeface="Arial"/>
              </a:rPr>
              <a:t>cancer</a:t>
            </a:r>
            <a:r>
              <a:rPr kumimoji="0" sz="800" b="1" i="0" u="none" strike="noStrike" kern="0" cap="none" spc="-20" normalizeH="0" baseline="0" noProof="0" dirty="0">
                <a:ln>
                  <a:noFill/>
                </a:ln>
                <a:solidFill>
                  <a:sysClr val="windowText" lastClr="000000"/>
                </a:solidFill>
                <a:effectLst/>
                <a:uLnTx/>
                <a:uFillTx/>
                <a:latin typeface="Arial"/>
                <a:cs typeface="Arial"/>
              </a:rPr>
              <a:t> </a:t>
            </a:r>
            <a:r>
              <a:rPr kumimoji="0" sz="800" b="1" i="0" u="none" strike="noStrike" kern="0" cap="none" spc="0" normalizeH="0" baseline="0" noProof="0" dirty="0">
                <a:ln>
                  <a:noFill/>
                </a:ln>
                <a:solidFill>
                  <a:sysClr val="windowText" lastClr="000000"/>
                </a:solidFill>
                <a:effectLst/>
                <a:uLnTx/>
                <a:uFillTx/>
                <a:latin typeface="Arial"/>
                <a:cs typeface="Arial"/>
              </a:rPr>
              <a:t>is</a:t>
            </a:r>
            <a:r>
              <a:rPr kumimoji="0" sz="800" b="1" i="0" u="none" strike="noStrike" kern="0" cap="none" spc="-15" normalizeH="0" baseline="0" noProof="0" dirty="0">
                <a:ln>
                  <a:noFill/>
                </a:ln>
                <a:solidFill>
                  <a:sysClr val="windowText" lastClr="000000"/>
                </a:solidFill>
                <a:effectLst/>
                <a:uLnTx/>
                <a:uFillTx/>
                <a:latin typeface="Arial"/>
                <a:cs typeface="Arial"/>
              </a:rPr>
              <a:t> </a:t>
            </a:r>
            <a:r>
              <a:rPr kumimoji="0" sz="800" b="1" i="0" u="none" strike="noStrike" kern="0" cap="none" spc="0" normalizeH="0" baseline="0" noProof="0" dirty="0">
                <a:ln>
                  <a:noFill/>
                </a:ln>
                <a:solidFill>
                  <a:sysClr val="windowText" lastClr="000000"/>
                </a:solidFill>
                <a:effectLst/>
                <a:uLnTx/>
                <a:uFillTx/>
                <a:latin typeface="Arial"/>
                <a:cs typeface="Arial"/>
              </a:rPr>
              <a:t>in</a:t>
            </a:r>
            <a:r>
              <a:rPr kumimoji="0" sz="800" b="1" i="0" u="none" strike="noStrike" kern="0" cap="none" spc="-20" normalizeH="0" baseline="0" noProof="0" dirty="0">
                <a:ln>
                  <a:noFill/>
                </a:ln>
                <a:solidFill>
                  <a:sysClr val="windowText" lastClr="000000"/>
                </a:solidFill>
                <a:effectLst/>
                <a:uLnTx/>
                <a:uFillTx/>
                <a:latin typeface="Arial"/>
                <a:cs typeface="Arial"/>
              </a:rPr>
              <a:t> </a:t>
            </a:r>
            <a:r>
              <a:rPr kumimoji="0" sz="800" b="1" i="0" u="none" strike="noStrike" kern="0" cap="none" spc="0" normalizeH="0" baseline="0" noProof="0" dirty="0">
                <a:ln>
                  <a:noFill/>
                </a:ln>
                <a:solidFill>
                  <a:sysClr val="windowText" lastClr="000000"/>
                </a:solidFill>
                <a:effectLst/>
                <a:uLnTx/>
                <a:uFillTx/>
                <a:latin typeface="Arial"/>
                <a:cs typeface="Arial"/>
              </a:rPr>
              <a:t>a</a:t>
            </a:r>
            <a:r>
              <a:rPr kumimoji="0" sz="800" b="1" i="0" u="none" strike="noStrike" kern="0" cap="none" spc="-15" normalizeH="0" baseline="0" noProof="0" dirty="0">
                <a:ln>
                  <a:noFill/>
                </a:ln>
                <a:solidFill>
                  <a:sysClr val="windowText" lastClr="000000"/>
                </a:solidFill>
                <a:effectLst/>
                <a:uLnTx/>
                <a:uFillTx/>
                <a:latin typeface="Arial"/>
                <a:cs typeface="Arial"/>
              </a:rPr>
              <a:t> </a:t>
            </a:r>
            <a:r>
              <a:rPr kumimoji="0" sz="800" b="1" i="0" u="none" strike="noStrike" kern="0" cap="none" spc="0" normalizeH="0" baseline="0" noProof="0" dirty="0">
                <a:ln>
                  <a:noFill/>
                </a:ln>
                <a:solidFill>
                  <a:sysClr val="windowText" lastClr="000000"/>
                </a:solidFill>
                <a:effectLst/>
                <a:uLnTx/>
                <a:uFillTx/>
                <a:latin typeface="Arial"/>
                <a:cs typeface="Arial"/>
              </a:rPr>
              <a:t>clinical</a:t>
            </a:r>
            <a:r>
              <a:rPr kumimoji="0" sz="800" b="1" i="0" u="none" strike="noStrike" kern="0" cap="none" spc="-20" normalizeH="0" baseline="0" noProof="0" dirty="0">
                <a:ln>
                  <a:noFill/>
                </a:ln>
                <a:solidFill>
                  <a:sysClr val="windowText" lastClr="000000"/>
                </a:solidFill>
                <a:effectLst/>
                <a:uLnTx/>
                <a:uFillTx/>
                <a:latin typeface="Arial"/>
                <a:cs typeface="Arial"/>
              </a:rPr>
              <a:t> </a:t>
            </a:r>
            <a:r>
              <a:rPr kumimoji="0" sz="800" b="1" i="0" u="none" strike="noStrike" kern="0" cap="none" spc="0" normalizeH="0" baseline="0" noProof="0" dirty="0">
                <a:ln>
                  <a:noFill/>
                </a:ln>
                <a:solidFill>
                  <a:sysClr val="windowText" lastClr="000000"/>
                </a:solidFill>
                <a:effectLst/>
                <a:uLnTx/>
                <a:uFillTx/>
                <a:latin typeface="Arial"/>
                <a:cs typeface="Arial"/>
              </a:rPr>
              <a:t>trial.</a:t>
            </a:r>
            <a:r>
              <a:rPr kumimoji="0" sz="800" b="1" i="0" u="none" strike="noStrike" kern="0" cap="none" spc="-15" normalizeH="0" baseline="0" noProof="0" dirty="0">
                <a:ln>
                  <a:noFill/>
                </a:ln>
                <a:solidFill>
                  <a:sysClr val="windowText" lastClr="000000"/>
                </a:solidFill>
                <a:effectLst/>
                <a:uLnTx/>
                <a:uFillTx/>
                <a:latin typeface="Arial"/>
                <a:cs typeface="Arial"/>
              </a:rPr>
              <a:t> </a:t>
            </a:r>
            <a:r>
              <a:rPr kumimoji="0" sz="800" b="1" i="0" u="none" strike="noStrike" kern="0" cap="none" spc="0" normalizeH="0" baseline="0" noProof="0" dirty="0">
                <a:ln>
                  <a:noFill/>
                </a:ln>
                <a:solidFill>
                  <a:sysClr val="windowText" lastClr="000000"/>
                </a:solidFill>
                <a:effectLst/>
                <a:uLnTx/>
                <a:uFillTx/>
                <a:latin typeface="Arial"/>
                <a:cs typeface="Arial"/>
              </a:rPr>
              <a:t>Participation</a:t>
            </a:r>
            <a:r>
              <a:rPr kumimoji="0" sz="800" b="1" i="0" u="none" strike="noStrike" kern="0" cap="none" spc="-20" normalizeH="0" baseline="0" noProof="0" dirty="0">
                <a:ln>
                  <a:noFill/>
                </a:ln>
                <a:solidFill>
                  <a:sysClr val="windowText" lastClr="000000"/>
                </a:solidFill>
                <a:effectLst/>
                <a:uLnTx/>
                <a:uFillTx/>
                <a:latin typeface="Arial"/>
                <a:cs typeface="Arial"/>
              </a:rPr>
              <a:t> </a:t>
            </a:r>
            <a:r>
              <a:rPr kumimoji="0" sz="800" b="1" i="0" u="none" strike="noStrike" kern="0" cap="none" spc="0" normalizeH="0" baseline="0" noProof="0" dirty="0">
                <a:ln>
                  <a:noFill/>
                </a:ln>
                <a:solidFill>
                  <a:sysClr val="windowText" lastClr="000000"/>
                </a:solidFill>
                <a:effectLst/>
                <a:uLnTx/>
                <a:uFillTx/>
                <a:latin typeface="Arial"/>
                <a:cs typeface="Arial"/>
              </a:rPr>
              <a:t>in</a:t>
            </a:r>
            <a:r>
              <a:rPr kumimoji="0" sz="800" b="1" i="0" u="none" strike="noStrike" kern="0" cap="none" spc="-20" normalizeH="0" baseline="0" noProof="0" dirty="0">
                <a:ln>
                  <a:noFill/>
                </a:ln>
                <a:solidFill>
                  <a:sysClr val="windowText" lastClr="000000"/>
                </a:solidFill>
                <a:effectLst/>
                <a:uLnTx/>
                <a:uFillTx/>
                <a:latin typeface="Arial"/>
                <a:cs typeface="Arial"/>
              </a:rPr>
              <a:t> </a:t>
            </a:r>
            <a:r>
              <a:rPr kumimoji="0" sz="800" b="1" i="0" u="none" strike="noStrike" kern="0" cap="none" spc="0" normalizeH="0" baseline="0" noProof="0" dirty="0">
                <a:ln>
                  <a:noFill/>
                </a:ln>
                <a:solidFill>
                  <a:sysClr val="windowText" lastClr="000000"/>
                </a:solidFill>
                <a:effectLst/>
                <a:uLnTx/>
                <a:uFillTx/>
                <a:latin typeface="Arial"/>
                <a:cs typeface="Arial"/>
              </a:rPr>
              <a:t>clinical</a:t>
            </a:r>
            <a:r>
              <a:rPr kumimoji="0" sz="800" b="1" i="0" u="none" strike="noStrike" kern="0" cap="none" spc="-15" normalizeH="0" baseline="0" noProof="0" dirty="0">
                <a:ln>
                  <a:noFill/>
                </a:ln>
                <a:solidFill>
                  <a:sysClr val="windowText" lastClr="000000"/>
                </a:solidFill>
                <a:effectLst/>
                <a:uLnTx/>
                <a:uFillTx/>
                <a:latin typeface="Arial"/>
                <a:cs typeface="Arial"/>
              </a:rPr>
              <a:t> </a:t>
            </a:r>
            <a:r>
              <a:rPr kumimoji="0" sz="800" b="1" i="0" u="none" strike="noStrike" kern="0" cap="none" spc="0" normalizeH="0" baseline="0" noProof="0" dirty="0">
                <a:ln>
                  <a:noFill/>
                </a:ln>
                <a:solidFill>
                  <a:sysClr val="windowText" lastClr="000000"/>
                </a:solidFill>
                <a:effectLst/>
                <a:uLnTx/>
                <a:uFillTx/>
                <a:latin typeface="Arial"/>
                <a:cs typeface="Arial"/>
              </a:rPr>
              <a:t>trials</a:t>
            </a:r>
            <a:r>
              <a:rPr kumimoji="0" sz="800" b="1" i="0" u="none" strike="noStrike" kern="0" cap="none" spc="-20" normalizeH="0" baseline="0" noProof="0" dirty="0">
                <a:ln>
                  <a:noFill/>
                </a:ln>
                <a:solidFill>
                  <a:sysClr val="windowText" lastClr="000000"/>
                </a:solidFill>
                <a:effectLst/>
                <a:uLnTx/>
                <a:uFillTx/>
                <a:latin typeface="Arial"/>
                <a:cs typeface="Arial"/>
              </a:rPr>
              <a:t> </a:t>
            </a:r>
            <a:r>
              <a:rPr kumimoji="0" sz="800" b="1" i="0" u="none" strike="noStrike" kern="0" cap="none" spc="0" normalizeH="0" baseline="0" noProof="0" dirty="0">
                <a:ln>
                  <a:noFill/>
                </a:ln>
                <a:solidFill>
                  <a:sysClr val="windowText" lastClr="000000"/>
                </a:solidFill>
                <a:effectLst/>
                <a:uLnTx/>
                <a:uFillTx/>
                <a:latin typeface="Arial"/>
                <a:cs typeface="Arial"/>
              </a:rPr>
              <a:t>is</a:t>
            </a:r>
            <a:r>
              <a:rPr kumimoji="0" sz="800" b="1" i="0" u="none" strike="noStrike" kern="0" cap="none" spc="-15" normalizeH="0" baseline="0" noProof="0" dirty="0">
                <a:ln>
                  <a:noFill/>
                </a:ln>
                <a:solidFill>
                  <a:sysClr val="windowText" lastClr="000000"/>
                </a:solidFill>
                <a:effectLst/>
                <a:uLnTx/>
                <a:uFillTx/>
                <a:latin typeface="Arial"/>
                <a:cs typeface="Arial"/>
              </a:rPr>
              <a:t> </a:t>
            </a:r>
            <a:r>
              <a:rPr kumimoji="0" sz="800" b="1" i="0" u="none" strike="noStrike" kern="0" cap="none" spc="-10" normalizeH="0" baseline="0" noProof="0" dirty="0">
                <a:ln>
                  <a:noFill/>
                </a:ln>
                <a:solidFill>
                  <a:sysClr val="windowText" lastClr="000000"/>
                </a:solidFill>
                <a:effectLst/>
                <a:uLnTx/>
                <a:uFillTx/>
                <a:latin typeface="Arial"/>
                <a:cs typeface="Arial"/>
              </a:rPr>
              <a:t>especially</a:t>
            </a:r>
            <a:r>
              <a:rPr kumimoji="0" sz="800" b="1" i="0" u="none" strike="noStrike" kern="0" cap="none" spc="-20" normalizeH="0" baseline="0" noProof="0" dirty="0">
                <a:ln>
                  <a:noFill/>
                </a:ln>
                <a:solidFill>
                  <a:sysClr val="windowText" lastClr="000000"/>
                </a:solidFill>
                <a:effectLst/>
                <a:uLnTx/>
                <a:uFillTx/>
                <a:latin typeface="Arial"/>
                <a:cs typeface="Arial"/>
              </a:rPr>
              <a:t> </a:t>
            </a:r>
            <a:r>
              <a:rPr kumimoji="0" sz="800" b="1" i="0" u="none" strike="noStrike" kern="0" cap="none" spc="-10" normalizeH="0" baseline="0" noProof="0" dirty="0">
                <a:ln>
                  <a:noFill/>
                </a:ln>
                <a:solidFill>
                  <a:sysClr val="windowText" lastClr="000000"/>
                </a:solidFill>
                <a:effectLst/>
                <a:uLnTx/>
                <a:uFillTx/>
                <a:latin typeface="Arial"/>
                <a:cs typeface="Arial"/>
              </a:rPr>
              <a:t>encouraged.</a:t>
            </a:r>
            <a:endParaRPr kumimoji="0" sz="800" b="0" i="0" u="none" strike="noStrike" kern="0" cap="none" spc="0" normalizeH="0" baseline="0" noProof="0">
              <a:ln>
                <a:noFill/>
              </a:ln>
              <a:solidFill>
                <a:sysClr val="windowText" lastClr="000000"/>
              </a:solidFill>
              <a:effectLst/>
              <a:uLnTx/>
              <a:uFillTx/>
              <a:latin typeface="Arial"/>
              <a:cs typeface="Arial"/>
            </a:endParaRPr>
          </a:p>
        </p:txBody>
      </p:sp>
      <p:sp>
        <p:nvSpPr>
          <p:cNvPr id="15" name="object 15"/>
          <p:cNvSpPr txBox="1">
            <a:spLocks noGrp="1"/>
          </p:cNvSpPr>
          <p:nvPr>
            <p:ph type="sldNum" sz="quarter" idx="7"/>
          </p:nvPr>
        </p:nvSpPr>
        <p:spPr>
          <a:prstGeom prst="rect">
            <a:avLst/>
          </a:prstGeom>
        </p:spPr>
        <p:txBody>
          <a:bodyPr vert="horz" wrap="square" lIns="0" tIns="17145" rIns="0" bIns="0" rtlCol="0">
            <a:spAutoFit/>
          </a:bodyPr>
          <a:lstStyle/>
          <a:p>
            <a:pPr marL="109855" marR="5080" lvl="0" indent="-97790" defTabSz="914400" eaLnBrk="1" fontAlgn="auto" latinLnBrk="0" hangingPunct="1">
              <a:lnSpc>
                <a:spcPts val="1200"/>
              </a:lnSpc>
              <a:spcBef>
                <a:spcPts val="135"/>
              </a:spcBef>
              <a:spcAft>
                <a:spcPts val="0"/>
              </a:spcAft>
              <a:buClrTx/>
              <a:buSzTx/>
              <a:buFontTx/>
              <a:buNone/>
              <a:tabLst/>
              <a:defRPr/>
            </a:pPr>
            <a:r>
              <a:rPr kumimoji="0" sz="1100" b="1" i="0" u="none" strike="noStrike" kern="0" cap="none" spc="0" normalizeH="0" baseline="0" noProof="0" dirty="0">
                <a:ln>
                  <a:noFill/>
                </a:ln>
                <a:solidFill>
                  <a:prstClr val="black"/>
                </a:solidFill>
                <a:effectLst/>
                <a:uLnTx/>
                <a:uFillTx/>
                <a:latin typeface="Arial"/>
                <a:cs typeface="Arial"/>
              </a:rPr>
              <a:t>CSLL-</a:t>
            </a:r>
            <a:r>
              <a:rPr kumimoji="0" sz="1100" b="1" i="0" u="none" strike="noStrike" kern="0" cap="none" spc="-50" normalizeH="0" baseline="0" noProof="0" dirty="0">
                <a:ln>
                  <a:noFill/>
                </a:ln>
                <a:solidFill>
                  <a:prstClr val="black"/>
                </a:solidFill>
                <a:effectLst/>
                <a:uLnTx/>
                <a:uFillTx/>
                <a:latin typeface="Arial"/>
                <a:cs typeface="Arial"/>
              </a:rPr>
              <a:t>D </a:t>
            </a:r>
            <a:r>
              <a:rPr kumimoji="0" sz="1100" b="1" i="0" u="none" strike="noStrike" kern="0" cap="none" spc="0" normalizeH="0" baseline="0" noProof="0" dirty="0">
                <a:ln>
                  <a:noFill/>
                </a:ln>
                <a:solidFill>
                  <a:prstClr val="black"/>
                </a:solidFill>
                <a:effectLst/>
                <a:uLnTx/>
                <a:uFillTx/>
                <a:latin typeface="Arial"/>
                <a:cs typeface="Arial"/>
              </a:rPr>
              <a:t>1</a:t>
            </a:r>
            <a:r>
              <a:rPr kumimoji="0" sz="1100" b="1" i="0" u="none" strike="noStrike" kern="0" cap="none" spc="25" normalizeH="0" baseline="0" noProof="0" dirty="0">
                <a:ln>
                  <a:noFill/>
                </a:ln>
                <a:solidFill>
                  <a:prstClr val="black"/>
                </a:solidFill>
                <a:effectLst/>
                <a:uLnTx/>
                <a:uFillTx/>
                <a:latin typeface="Arial"/>
                <a:cs typeface="Arial"/>
              </a:rPr>
              <a:t> </a:t>
            </a:r>
            <a:r>
              <a:rPr kumimoji="0" sz="1100" b="1" i="0" u="none" strike="noStrike" kern="0" cap="none" spc="0" normalizeH="0" baseline="0" noProof="0" dirty="0">
                <a:ln>
                  <a:noFill/>
                </a:ln>
                <a:solidFill>
                  <a:prstClr val="black"/>
                </a:solidFill>
                <a:effectLst/>
                <a:uLnTx/>
                <a:uFillTx/>
                <a:latin typeface="Arial"/>
                <a:cs typeface="Arial"/>
              </a:rPr>
              <a:t>OF</a:t>
            </a:r>
            <a:r>
              <a:rPr kumimoji="0" sz="1100" b="1" i="0" u="none" strike="noStrike" kern="0" cap="none" spc="25" normalizeH="0" baseline="0" noProof="0" dirty="0">
                <a:ln>
                  <a:noFill/>
                </a:ln>
                <a:solidFill>
                  <a:prstClr val="black"/>
                </a:solidFill>
                <a:effectLst/>
                <a:uLnTx/>
                <a:uFillTx/>
                <a:latin typeface="Arial"/>
                <a:cs typeface="Arial"/>
              </a:rPr>
              <a:t> </a:t>
            </a:r>
            <a:r>
              <a:rPr kumimoji="0" sz="1100" b="1" i="0" u="none" strike="noStrike" kern="0" cap="none" spc="-50" normalizeH="0" baseline="0" noProof="0" dirty="0">
                <a:ln>
                  <a:noFill/>
                </a:ln>
                <a:solidFill>
                  <a:prstClr val="black"/>
                </a:solidFill>
                <a:effectLst/>
                <a:uLnTx/>
                <a:uFillTx/>
                <a:latin typeface="Arial"/>
                <a:cs typeface="Arial"/>
              </a:rPr>
              <a:t>6</a:t>
            </a:r>
          </a:p>
        </p:txBody>
      </p:sp>
      <p:sp>
        <p:nvSpPr>
          <p:cNvPr id="16" name="object 16"/>
          <p:cNvSpPr txBox="1"/>
          <p:nvPr/>
        </p:nvSpPr>
        <p:spPr>
          <a:xfrm>
            <a:off x="286308" y="7447185"/>
            <a:ext cx="7760970" cy="111125"/>
          </a:xfrm>
          <a:prstGeom prst="rect">
            <a:avLst/>
          </a:prstGeom>
        </p:spPr>
        <p:txBody>
          <a:bodyPr vert="horz" wrap="square" lIns="0" tIns="5080" rIns="0" bIns="0" rtlCol="0">
            <a:spAutoFit/>
          </a:bodyPr>
          <a:lstStyle/>
          <a:p>
            <a:pPr marL="12700" marR="0" lvl="0" indent="0" defTabSz="914400" eaLnBrk="1" fontAlgn="auto" latinLnBrk="0" hangingPunct="1">
              <a:lnSpc>
                <a:spcPct val="100000"/>
              </a:lnSpc>
              <a:spcBef>
                <a:spcPts val="40"/>
              </a:spcBef>
              <a:spcAft>
                <a:spcPts val="0"/>
              </a:spcAft>
              <a:buClrTx/>
              <a:buSzTx/>
              <a:buFontTx/>
              <a:buNone/>
              <a:tabLst/>
              <a:defRPr/>
            </a:pPr>
            <a:r>
              <a:rPr kumimoji="0" sz="600" b="0" i="0" u="none" strike="noStrike" kern="0" cap="none" spc="-10" normalizeH="0" baseline="0" noProof="0" dirty="0">
                <a:ln>
                  <a:noFill/>
                </a:ln>
                <a:solidFill>
                  <a:sysClr val="windowText" lastClr="000000"/>
                </a:solidFill>
                <a:effectLst/>
                <a:uLnTx/>
                <a:uFillTx/>
                <a:latin typeface="Arial"/>
                <a:cs typeface="Arial"/>
              </a:rPr>
              <a:t>Version </a:t>
            </a:r>
            <a:r>
              <a:rPr kumimoji="0" sz="600" b="0" i="0" u="none" strike="noStrike" kern="0" cap="none" spc="0" normalizeH="0" baseline="0" noProof="0" dirty="0">
                <a:ln>
                  <a:noFill/>
                </a:ln>
                <a:solidFill>
                  <a:sysClr val="windowText" lastClr="000000"/>
                </a:solidFill>
                <a:effectLst/>
                <a:uLnTx/>
                <a:uFillTx/>
                <a:latin typeface="Arial"/>
                <a:cs typeface="Arial"/>
              </a:rPr>
              <a:t>3.2024,</a:t>
            </a:r>
            <a:r>
              <a:rPr kumimoji="0" sz="600" b="0" i="0" u="none" strike="noStrike" kern="0" cap="none" spc="-10" normalizeH="0" baseline="0" noProof="0" dirty="0">
                <a:ln>
                  <a:noFill/>
                </a:ln>
                <a:solidFill>
                  <a:sysClr val="windowText" lastClr="000000"/>
                </a:solidFill>
                <a:effectLst/>
                <a:uLnTx/>
                <a:uFillTx/>
                <a:latin typeface="Arial"/>
                <a:cs typeface="Arial"/>
              </a:rPr>
              <a:t> 03/26/24</a:t>
            </a:r>
            <a:r>
              <a:rPr kumimoji="0" sz="600" b="0" i="0" u="none" strike="noStrike" kern="0" cap="none" spc="-5" normalizeH="0" baseline="0" noProof="0" dirty="0">
                <a:ln>
                  <a:noFill/>
                </a:ln>
                <a:solidFill>
                  <a:sysClr val="windowText" lastClr="000000"/>
                </a:solidFill>
                <a:effectLst/>
                <a:uLnTx/>
                <a:uFillTx/>
                <a:latin typeface="Arial"/>
                <a:cs typeface="Arial"/>
              </a:rPr>
              <a:t> </a:t>
            </a:r>
            <a:r>
              <a:rPr kumimoji="0" sz="600" b="0" i="0" u="none" strike="noStrike" kern="0" cap="none" spc="0" normalizeH="0" baseline="0" noProof="0" dirty="0">
                <a:ln>
                  <a:noFill/>
                </a:ln>
                <a:solidFill>
                  <a:sysClr val="windowText" lastClr="000000"/>
                </a:solidFill>
                <a:effectLst/>
                <a:uLnTx/>
                <a:uFillTx/>
                <a:latin typeface="Arial"/>
                <a:cs typeface="Arial"/>
              </a:rPr>
              <a:t>©</a:t>
            </a:r>
            <a:r>
              <a:rPr kumimoji="0" sz="600" b="0" i="0" u="none" strike="noStrike" kern="0" cap="none" spc="-5" normalizeH="0" baseline="0" noProof="0" dirty="0">
                <a:ln>
                  <a:noFill/>
                </a:ln>
                <a:solidFill>
                  <a:sysClr val="windowText" lastClr="000000"/>
                </a:solidFill>
                <a:effectLst/>
                <a:uLnTx/>
                <a:uFillTx/>
                <a:latin typeface="Arial"/>
                <a:cs typeface="Arial"/>
              </a:rPr>
              <a:t> </a:t>
            </a:r>
            <a:r>
              <a:rPr kumimoji="0" sz="600" b="0" i="0" u="none" strike="noStrike" kern="0" cap="none" spc="-10" normalizeH="0" baseline="0" noProof="0" dirty="0">
                <a:ln>
                  <a:noFill/>
                </a:ln>
                <a:solidFill>
                  <a:sysClr val="windowText" lastClr="000000"/>
                </a:solidFill>
                <a:effectLst/>
                <a:uLnTx/>
                <a:uFillTx/>
                <a:latin typeface="Arial"/>
                <a:cs typeface="Arial"/>
              </a:rPr>
              <a:t>2024</a:t>
            </a:r>
            <a:r>
              <a:rPr kumimoji="0" sz="600" b="0" i="0" u="none" strike="noStrike" kern="0" cap="none" spc="-5" normalizeH="0" baseline="0" noProof="0" dirty="0">
                <a:ln>
                  <a:noFill/>
                </a:ln>
                <a:solidFill>
                  <a:sysClr val="windowText" lastClr="000000"/>
                </a:solidFill>
                <a:effectLst/>
                <a:uLnTx/>
                <a:uFillTx/>
                <a:latin typeface="Arial"/>
                <a:cs typeface="Arial"/>
              </a:rPr>
              <a:t> </a:t>
            </a:r>
            <a:r>
              <a:rPr kumimoji="0" sz="600" b="0" i="0" u="none" strike="noStrike" kern="0" cap="none" spc="-10" normalizeH="0" baseline="0" noProof="0" dirty="0">
                <a:ln>
                  <a:noFill/>
                </a:ln>
                <a:solidFill>
                  <a:sysClr val="windowText" lastClr="000000"/>
                </a:solidFill>
                <a:effectLst/>
                <a:uLnTx/>
                <a:uFillTx/>
                <a:latin typeface="Arial"/>
                <a:cs typeface="Arial"/>
              </a:rPr>
              <a:t>National</a:t>
            </a:r>
            <a:r>
              <a:rPr kumimoji="0" sz="600" b="0" i="0" u="none" strike="noStrike" kern="0" cap="none" spc="-5" normalizeH="0" baseline="0" noProof="0" dirty="0">
                <a:ln>
                  <a:noFill/>
                </a:ln>
                <a:solidFill>
                  <a:sysClr val="windowText" lastClr="000000"/>
                </a:solidFill>
                <a:effectLst/>
                <a:uLnTx/>
                <a:uFillTx/>
                <a:latin typeface="Arial"/>
                <a:cs typeface="Arial"/>
              </a:rPr>
              <a:t> </a:t>
            </a:r>
            <a:r>
              <a:rPr kumimoji="0" sz="600" b="0" i="0" u="none" strike="noStrike" kern="0" cap="none" spc="-10" normalizeH="0" baseline="0" noProof="0" dirty="0">
                <a:ln>
                  <a:noFill/>
                </a:ln>
                <a:solidFill>
                  <a:sysClr val="windowText" lastClr="000000"/>
                </a:solidFill>
                <a:effectLst/>
                <a:uLnTx/>
                <a:uFillTx/>
                <a:latin typeface="Arial"/>
                <a:cs typeface="Arial"/>
              </a:rPr>
              <a:t>Comprehensive</a:t>
            </a:r>
            <a:r>
              <a:rPr kumimoji="0" sz="600" b="0" i="0" u="none" strike="noStrike" kern="0" cap="none" spc="-5" normalizeH="0" baseline="0" noProof="0" dirty="0">
                <a:ln>
                  <a:noFill/>
                </a:ln>
                <a:solidFill>
                  <a:sysClr val="windowText" lastClr="000000"/>
                </a:solidFill>
                <a:effectLst/>
                <a:uLnTx/>
                <a:uFillTx/>
                <a:latin typeface="Arial"/>
                <a:cs typeface="Arial"/>
              </a:rPr>
              <a:t> </a:t>
            </a:r>
            <a:r>
              <a:rPr kumimoji="0" sz="600" b="0" i="0" u="none" strike="noStrike" kern="0" cap="none" spc="0" normalizeH="0" baseline="0" noProof="0" dirty="0">
                <a:ln>
                  <a:noFill/>
                </a:ln>
                <a:solidFill>
                  <a:sysClr val="windowText" lastClr="000000"/>
                </a:solidFill>
                <a:effectLst/>
                <a:uLnTx/>
                <a:uFillTx/>
                <a:latin typeface="Arial"/>
                <a:cs typeface="Arial"/>
              </a:rPr>
              <a:t>Cancer</a:t>
            </a:r>
            <a:r>
              <a:rPr kumimoji="0" sz="600" b="0" i="0" u="none" strike="noStrike" kern="0" cap="none" spc="-5" normalizeH="0" baseline="0" noProof="0" dirty="0">
                <a:ln>
                  <a:noFill/>
                </a:ln>
                <a:solidFill>
                  <a:sysClr val="windowText" lastClr="000000"/>
                </a:solidFill>
                <a:effectLst/>
                <a:uLnTx/>
                <a:uFillTx/>
                <a:latin typeface="Arial"/>
                <a:cs typeface="Arial"/>
              </a:rPr>
              <a:t> </a:t>
            </a:r>
            <a:r>
              <a:rPr kumimoji="0" sz="600" b="0" i="0" u="none" strike="noStrike" kern="0" cap="none" spc="0" normalizeH="0" baseline="0" noProof="0" dirty="0">
                <a:ln>
                  <a:noFill/>
                </a:ln>
                <a:solidFill>
                  <a:sysClr val="windowText" lastClr="000000"/>
                </a:solidFill>
                <a:effectLst/>
                <a:uLnTx/>
                <a:uFillTx/>
                <a:latin typeface="Arial"/>
                <a:cs typeface="Arial"/>
              </a:rPr>
              <a:t>Network</a:t>
            </a:r>
            <a:r>
              <a:rPr kumimoji="0" sz="525" b="0" i="0" u="none" strike="noStrike" kern="0" cap="none" spc="0" normalizeH="0" baseline="31746" noProof="0" dirty="0">
                <a:ln>
                  <a:noFill/>
                </a:ln>
                <a:solidFill>
                  <a:sysClr val="windowText" lastClr="000000"/>
                </a:solidFill>
                <a:effectLst/>
                <a:uLnTx/>
                <a:uFillTx/>
                <a:latin typeface="Arial"/>
                <a:cs typeface="Arial"/>
              </a:rPr>
              <a:t>®</a:t>
            </a:r>
            <a:r>
              <a:rPr kumimoji="0" sz="525" b="0" i="0" u="none" strike="noStrike" kern="0" cap="none" spc="97" normalizeH="0" baseline="31746" noProof="0" dirty="0">
                <a:ln>
                  <a:noFill/>
                </a:ln>
                <a:solidFill>
                  <a:sysClr val="windowText" lastClr="000000"/>
                </a:solidFill>
                <a:effectLst/>
                <a:uLnTx/>
                <a:uFillTx/>
                <a:latin typeface="Arial"/>
                <a:cs typeface="Arial"/>
              </a:rPr>
              <a:t> </a:t>
            </a:r>
            <a:r>
              <a:rPr kumimoji="0" sz="600" b="0" i="0" u="none" strike="noStrike" kern="0" cap="none" spc="-10" normalizeH="0" baseline="0" noProof="0" dirty="0">
                <a:ln>
                  <a:noFill/>
                </a:ln>
                <a:solidFill>
                  <a:sysClr val="windowText" lastClr="000000"/>
                </a:solidFill>
                <a:effectLst/>
                <a:uLnTx/>
                <a:uFillTx/>
                <a:latin typeface="Arial"/>
                <a:cs typeface="Arial"/>
              </a:rPr>
              <a:t>(NCCN</a:t>
            </a:r>
            <a:r>
              <a:rPr kumimoji="0" sz="525" b="0" i="0" u="none" strike="noStrike" kern="0" cap="none" spc="-15" normalizeH="0" baseline="31746" noProof="0" dirty="0">
                <a:ln>
                  <a:noFill/>
                </a:ln>
                <a:solidFill>
                  <a:sysClr val="windowText" lastClr="000000"/>
                </a:solidFill>
                <a:effectLst/>
                <a:uLnTx/>
                <a:uFillTx/>
                <a:latin typeface="Arial"/>
                <a:cs typeface="Arial"/>
              </a:rPr>
              <a:t>®</a:t>
            </a:r>
            <a:r>
              <a:rPr kumimoji="0" sz="600" b="0" i="0" u="none" strike="noStrike" kern="0" cap="none" spc="-10" normalizeH="0" baseline="0" noProof="0" dirty="0">
                <a:ln>
                  <a:noFill/>
                </a:ln>
                <a:solidFill>
                  <a:sysClr val="windowText" lastClr="000000"/>
                </a:solidFill>
                <a:effectLst/>
                <a:uLnTx/>
                <a:uFillTx/>
                <a:latin typeface="Arial"/>
                <a:cs typeface="Arial"/>
              </a:rPr>
              <a:t>),</a:t>
            </a:r>
            <a:r>
              <a:rPr kumimoji="0" sz="600" b="0" i="0" u="none" strike="noStrike" kern="0" cap="none" spc="-35" normalizeH="0" baseline="0" noProof="0" dirty="0">
                <a:ln>
                  <a:noFill/>
                </a:ln>
                <a:solidFill>
                  <a:sysClr val="windowText" lastClr="000000"/>
                </a:solidFill>
                <a:effectLst/>
                <a:uLnTx/>
                <a:uFillTx/>
                <a:latin typeface="Arial"/>
                <a:cs typeface="Arial"/>
              </a:rPr>
              <a:t> </a:t>
            </a:r>
            <a:r>
              <a:rPr kumimoji="0" sz="600" b="0" i="0" u="none" strike="noStrike" kern="0" cap="none" spc="0" normalizeH="0" baseline="0" noProof="0" dirty="0">
                <a:ln>
                  <a:noFill/>
                </a:ln>
                <a:solidFill>
                  <a:sysClr val="windowText" lastClr="000000"/>
                </a:solidFill>
                <a:effectLst/>
                <a:uLnTx/>
                <a:uFillTx/>
                <a:latin typeface="Arial"/>
                <a:cs typeface="Arial"/>
              </a:rPr>
              <a:t>All</a:t>
            </a:r>
            <a:r>
              <a:rPr kumimoji="0" sz="600" b="0" i="0" u="none" strike="noStrike" kern="0" cap="none" spc="-5" normalizeH="0" baseline="0" noProof="0" dirty="0">
                <a:ln>
                  <a:noFill/>
                </a:ln>
                <a:solidFill>
                  <a:sysClr val="windowText" lastClr="000000"/>
                </a:solidFill>
                <a:effectLst/>
                <a:uLnTx/>
                <a:uFillTx/>
                <a:latin typeface="Arial"/>
                <a:cs typeface="Arial"/>
              </a:rPr>
              <a:t> </a:t>
            </a:r>
            <a:r>
              <a:rPr kumimoji="0" sz="600" b="0" i="0" u="none" strike="noStrike" kern="0" cap="none" spc="0" normalizeH="0" baseline="0" noProof="0" dirty="0">
                <a:ln>
                  <a:noFill/>
                </a:ln>
                <a:solidFill>
                  <a:sysClr val="windowText" lastClr="000000"/>
                </a:solidFill>
                <a:effectLst/>
                <a:uLnTx/>
                <a:uFillTx/>
                <a:latin typeface="Arial"/>
                <a:cs typeface="Arial"/>
              </a:rPr>
              <a:t>rights</a:t>
            </a:r>
            <a:r>
              <a:rPr kumimoji="0" sz="600" b="0" i="0" u="none" strike="noStrike" kern="0" cap="none" spc="-5" normalizeH="0" baseline="0" noProof="0" dirty="0">
                <a:ln>
                  <a:noFill/>
                </a:ln>
                <a:solidFill>
                  <a:sysClr val="windowText" lastClr="000000"/>
                </a:solidFill>
                <a:effectLst/>
                <a:uLnTx/>
                <a:uFillTx/>
                <a:latin typeface="Arial"/>
                <a:cs typeface="Arial"/>
              </a:rPr>
              <a:t> </a:t>
            </a:r>
            <a:r>
              <a:rPr kumimoji="0" sz="600" b="0" i="0" u="none" strike="noStrike" kern="0" cap="none" spc="0" normalizeH="0" baseline="0" noProof="0" dirty="0">
                <a:ln>
                  <a:noFill/>
                </a:ln>
                <a:solidFill>
                  <a:sysClr val="windowText" lastClr="000000"/>
                </a:solidFill>
                <a:effectLst/>
                <a:uLnTx/>
                <a:uFillTx/>
                <a:latin typeface="Arial"/>
                <a:cs typeface="Arial"/>
              </a:rPr>
              <a:t>reserved.</a:t>
            </a:r>
            <a:r>
              <a:rPr kumimoji="0" sz="600" b="0" i="0" u="none" strike="noStrike" kern="0" cap="none" spc="-5" normalizeH="0" baseline="0" noProof="0" dirty="0">
                <a:ln>
                  <a:noFill/>
                </a:ln>
                <a:solidFill>
                  <a:sysClr val="windowText" lastClr="000000"/>
                </a:solidFill>
                <a:effectLst/>
                <a:uLnTx/>
                <a:uFillTx/>
                <a:latin typeface="Arial"/>
                <a:cs typeface="Arial"/>
              </a:rPr>
              <a:t> </a:t>
            </a:r>
            <a:r>
              <a:rPr kumimoji="0" sz="600" b="0" i="0" u="none" strike="noStrike" kern="0" cap="none" spc="0" normalizeH="0" baseline="0" noProof="0" dirty="0">
                <a:ln>
                  <a:noFill/>
                </a:ln>
                <a:solidFill>
                  <a:sysClr val="windowText" lastClr="000000"/>
                </a:solidFill>
                <a:effectLst/>
                <a:uLnTx/>
                <a:uFillTx/>
                <a:latin typeface="Arial"/>
                <a:cs typeface="Arial"/>
              </a:rPr>
              <a:t>NCCN</a:t>
            </a:r>
            <a:r>
              <a:rPr kumimoji="0" sz="600" b="0" i="0" u="none" strike="noStrike" kern="0" cap="none" spc="-10" normalizeH="0" baseline="0" noProof="0" dirty="0">
                <a:ln>
                  <a:noFill/>
                </a:ln>
                <a:solidFill>
                  <a:sysClr val="windowText" lastClr="000000"/>
                </a:solidFill>
                <a:effectLst/>
                <a:uLnTx/>
                <a:uFillTx/>
                <a:latin typeface="Arial"/>
                <a:cs typeface="Arial"/>
              </a:rPr>
              <a:t> </a:t>
            </a:r>
            <a:r>
              <a:rPr kumimoji="0" sz="600" b="0" i="0" u="none" strike="noStrike" kern="0" cap="none" spc="0" normalizeH="0" baseline="0" noProof="0" dirty="0">
                <a:ln>
                  <a:noFill/>
                </a:ln>
                <a:solidFill>
                  <a:sysClr val="windowText" lastClr="000000"/>
                </a:solidFill>
                <a:effectLst/>
                <a:uLnTx/>
                <a:uFillTx/>
                <a:latin typeface="Arial"/>
                <a:cs typeface="Arial"/>
              </a:rPr>
              <a:t>Guidelines</a:t>
            </a:r>
            <a:r>
              <a:rPr kumimoji="0" sz="525" b="0" i="0" u="none" strike="noStrike" kern="0" cap="none" spc="0" normalizeH="0" baseline="31746" noProof="0" dirty="0">
                <a:ln>
                  <a:noFill/>
                </a:ln>
                <a:solidFill>
                  <a:sysClr val="windowText" lastClr="000000"/>
                </a:solidFill>
                <a:effectLst/>
                <a:uLnTx/>
                <a:uFillTx/>
                <a:latin typeface="Arial"/>
                <a:cs typeface="Arial"/>
              </a:rPr>
              <a:t>®</a:t>
            </a:r>
            <a:r>
              <a:rPr kumimoji="0" sz="525" b="0" i="0" u="none" strike="noStrike" kern="0" cap="none" spc="97" normalizeH="0" baseline="31746" noProof="0" dirty="0">
                <a:ln>
                  <a:noFill/>
                </a:ln>
                <a:solidFill>
                  <a:sysClr val="windowText" lastClr="000000"/>
                </a:solidFill>
                <a:effectLst/>
                <a:uLnTx/>
                <a:uFillTx/>
                <a:latin typeface="Arial"/>
                <a:cs typeface="Arial"/>
              </a:rPr>
              <a:t> </a:t>
            </a:r>
            <a:r>
              <a:rPr kumimoji="0" sz="600" b="0" i="0" u="none" strike="noStrike" kern="0" cap="none" spc="0" normalizeH="0" baseline="0" noProof="0" dirty="0">
                <a:ln>
                  <a:noFill/>
                </a:ln>
                <a:solidFill>
                  <a:sysClr val="windowText" lastClr="000000"/>
                </a:solidFill>
                <a:effectLst/>
                <a:uLnTx/>
                <a:uFillTx/>
                <a:latin typeface="Arial"/>
                <a:cs typeface="Arial"/>
              </a:rPr>
              <a:t>and</a:t>
            </a:r>
            <a:r>
              <a:rPr kumimoji="0" sz="600" b="0" i="0" u="none" strike="noStrike" kern="0" cap="none" spc="-5" normalizeH="0" baseline="0" noProof="0" dirty="0">
                <a:ln>
                  <a:noFill/>
                </a:ln>
                <a:solidFill>
                  <a:sysClr val="windowText" lastClr="000000"/>
                </a:solidFill>
                <a:effectLst/>
                <a:uLnTx/>
                <a:uFillTx/>
                <a:latin typeface="Arial"/>
                <a:cs typeface="Arial"/>
              </a:rPr>
              <a:t> </a:t>
            </a:r>
            <a:r>
              <a:rPr kumimoji="0" sz="600" b="0" i="0" u="none" strike="noStrike" kern="0" cap="none" spc="0" normalizeH="0" baseline="0" noProof="0" dirty="0">
                <a:ln>
                  <a:noFill/>
                </a:ln>
                <a:solidFill>
                  <a:sysClr val="windowText" lastClr="000000"/>
                </a:solidFill>
                <a:effectLst/>
                <a:uLnTx/>
                <a:uFillTx/>
                <a:latin typeface="Arial"/>
                <a:cs typeface="Arial"/>
              </a:rPr>
              <a:t>this</a:t>
            </a:r>
            <a:r>
              <a:rPr kumimoji="0" sz="600" b="0" i="0" u="none" strike="noStrike" kern="0" cap="none" spc="-5" normalizeH="0" baseline="0" noProof="0" dirty="0">
                <a:ln>
                  <a:noFill/>
                </a:ln>
                <a:solidFill>
                  <a:sysClr val="windowText" lastClr="000000"/>
                </a:solidFill>
                <a:effectLst/>
                <a:uLnTx/>
                <a:uFillTx/>
                <a:latin typeface="Arial"/>
                <a:cs typeface="Arial"/>
              </a:rPr>
              <a:t> </a:t>
            </a:r>
            <a:r>
              <a:rPr kumimoji="0" sz="600" b="0" i="0" u="none" strike="noStrike" kern="0" cap="none" spc="-10" normalizeH="0" baseline="0" noProof="0" dirty="0">
                <a:ln>
                  <a:noFill/>
                </a:ln>
                <a:solidFill>
                  <a:sysClr val="windowText" lastClr="000000"/>
                </a:solidFill>
                <a:effectLst/>
                <a:uLnTx/>
                <a:uFillTx/>
                <a:latin typeface="Arial"/>
                <a:cs typeface="Arial"/>
              </a:rPr>
              <a:t>illustration</a:t>
            </a:r>
            <a:r>
              <a:rPr kumimoji="0" sz="600" b="0" i="0" u="none" strike="noStrike" kern="0" cap="none" spc="-5" normalizeH="0" baseline="0" noProof="0" dirty="0">
                <a:ln>
                  <a:noFill/>
                </a:ln>
                <a:solidFill>
                  <a:sysClr val="windowText" lastClr="000000"/>
                </a:solidFill>
                <a:effectLst/>
                <a:uLnTx/>
                <a:uFillTx/>
                <a:latin typeface="Arial"/>
                <a:cs typeface="Arial"/>
              </a:rPr>
              <a:t> </a:t>
            </a:r>
            <a:r>
              <a:rPr kumimoji="0" sz="600" b="0" i="0" u="none" strike="noStrike" kern="0" cap="none" spc="0" normalizeH="0" baseline="0" noProof="0" dirty="0">
                <a:ln>
                  <a:noFill/>
                </a:ln>
                <a:solidFill>
                  <a:sysClr val="windowText" lastClr="000000"/>
                </a:solidFill>
                <a:effectLst/>
                <a:uLnTx/>
                <a:uFillTx/>
                <a:latin typeface="Arial"/>
                <a:cs typeface="Arial"/>
              </a:rPr>
              <a:t>may</a:t>
            </a:r>
            <a:r>
              <a:rPr kumimoji="0" sz="600" b="0" i="0" u="none" strike="noStrike" kern="0" cap="none" spc="-5" normalizeH="0" baseline="0" noProof="0" dirty="0">
                <a:ln>
                  <a:noFill/>
                </a:ln>
                <a:solidFill>
                  <a:sysClr val="windowText" lastClr="000000"/>
                </a:solidFill>
                <a:effectLst/>
                <a:uLnTx/>
                <a:uFillTx/>
                <a:latin typeface="Arial"/>
                <a:cs typeface="Arial"/>
              </a:rPr>
              <a:t> </a:t>
            </a:r>
            <a:r>
              <a:rPr kumimoji="0" sz="600" b="0" i="0" u="none" strike="noStrike" kern="0" cap="none" spc="0" normalizeH="0" baseline="0" noProof="0" dirty="0">
                <a:ln>
                  <a:noFill/>
                </a:ln>
                <a:solidFill>
                  <a:sysClr val="windowText" lastClr="000000"/>
                </a:solidFill>
                <a:effectLst/>
                <a:uLnTx/>
                <a:uFillTx/>
                <a:latin typeface="Arial"/>
                <a:cs typeface="Arial"/>
              </a:rPr>
              <a:t>not</a:t>
            </a:r>
            <a:r>
              <a:rPr kumimoji="0" sz="600" b="0" i="0" u="none" strike="noStrike" kern="0" cap="none" spc="-5" normalizeH="0" baseline="0" noProof="0" dirty="0">
                <a:ln>
                  <a:noFill/>
                </a:ln>
                <a:solidFill>
                  <a:sysClr val="windowText" lastClr="000000"/>
                </a:solidFill>
                <a:effectLst/>
                <a:uLnTx/>
                <a:uFillTx/>
                <a:latin typeface="Arial"/>
                <a:cs typeface="Arial"/>
              </a:rPr>
              <a:t> </a:t>
            </a:r>
            <a:r>
              <a:rPr kumimoji="0" sz="600" b="0" i="0" u="none" strike="noStrike" kern="0" cap="none" spc="0" normalizeH="0" baseline="0" noProof="0" dirty="0">
                <a:ln>
                  <a:noFill/>
                </a:ln>
                <a:solidFill>
                  <a:sysClr val="windowText" lastClr="000000"/>
                </a:solidFill>
                <a:effectLst/>
                <a:uLnTx/>
                <a:uFillTx/>
                <a:latin typeface="Arial"/>
                <a:cs typeface="Arial"/>
              </a:rPr>
              <a:t>be</a:t>
            </a:r>
            <a:r>
              <a:rPr kumimoji="0" sz="600" b="0" i="0" u="none" strike="noStrike" kern="0" cap="none" spc="-5" normalizeH="0" baseline="0" noProof="0" dirty="0">
                <a:ln>
                  <a:noFill/>
                </a:ln>
                <a:solidFill>
                  <a:sysClr val="windowText" lastClr="000000"/>
                </a:solidFill>
                <a:effectLst/>
                <a:uLnTx/>
                <a:uFillTx/>
                <a:latin typeface="Arial"/>
                <a:cs typeface="Arial"/>
              </a:rPr>
              <a:t> </a:t>
            </a:r>
            <a:r>
              <a:rPr kumimoji="0" sz="600" b="0" i="0" u="none" strike="noStrike" kern="0" cap="none" spc="-10" normalizeH="0" baseline="0" noProof="0" dirty="0">
                <a:ln>
                  <a:noFill/>
                </a:ln>
                <a:solidFill>
                  <a:sysClr val="windowText" lastClr="000000"/>
                </a:solidFill>
                <a:effectLst/>
                <a:uLnTx/>
                <a:uFillTx/>
                <a:latin typeface="Arial"/>
                <a:cs typeface="Arial"/>
              </a:rPr>
              <a:t>reproduced</a:t>
            </a:r>
            <a:r>
              <a:rPr kumimoji="0" sz="600" b="0" i="0" u="none" strike="noStrike" kern="0" cap="none" spc="-5" normalizeH="0" baseline="0" noProof="0" dirty="0">
                <a:ln>
                  <a:noFill/>
                </a:ln>
                <a:solidFill>
                  <a:sysClr val="windowText" lastClr="000000"/>
                </a:solidFill>
                <a:effectLst/>
                <a:uLnTx/>
                <a:uFillTx/>
                <a:latin typeface="Arial"/>
                <a:cs typeface="Arial"/>
              </a:rPr>
              <a:t> </a:t>
            </a:r>
            <a:r>
              <a:rPr kumimoji="0" sz="600" b="0" i="0" u="none" strike="noStrike" kern="0" cap="none" spc="0" normalizeH="0" baseline="0" noProof="0" dirty="0">
                <a:ln>
                  <a:noFill/>
                </a:ln>
                <a:solidFill>
                  <a:sysClr val="windowText" lastClr="000000"/>
                </a:solidFill>
                <a:effectLst/>
                <a:uLnTx/>
                <a:uFillTx/>
                <a:latin typeface="Arial"/>
                <a:cs typeface="Arial"/>
              </a:rPr>
              <a:t>in</a:t>
            </a:r>
            <a:r>
              <a:rPr kumimoji="0" sz="600" b="0" i="0" u="none" strike="noStrike" kern="0" cap="none" spc="-5" normalizeH="0" baseline="0" noProof="0" dirty="0">
                <a:ln>
                  <a:noFill/>
                </a:ln>
                <a:solidFill>
                  <a:sysClr val="windowText" lastClr="000000"/>
                </a:solidFill>
                <a:effectLst/>
                <a:uLnTx/>
                <a:uFillTx/>
                <a:latin typeface="Arial"/>
                <a:cs typeface="Arial"/>
              </a:rPr>
              <a:t> </a:t>
            </a:r>
            <a:r>
              <a:rPr kumimoji="0" sz="600" b="0" i="0" u="none" strike="noStrike" kern="0" cap="none" spc="0" normalizeH="0" baseline="0" noProof="0" dirty="0">
                <a:ln>
                  <a:noFill/>
                </a:ln>
                <a:solidFill>
                  <a:sysClr val="windowText" lastClr="000000"/>
                </a:solidFill>
                <a:effectLst/>
                <a:uLnTx/>
                <a:uFillTx/>
                <a:latin typeface="Arial"/>
                <a:cs typeface="Arial"/>
              </a:rPr>
              <a:t>any</a:t>
            </a:r>
            <a:r>
              <a:rPr kumimoji="0" sz="600" b="0" i="0" u="none" strike="noStrike" kern="0" cap="none" spc="-5" normalizeH="0" baseline="0" noProof="0" dirty="0">
                <a:ln>
                  <a:noFill/>
                </a:ln>
                <a:solidFill>
                  <a:sysClr val="windowText" lastClr="000000"/>
                </a:solidFill>
                <a:effectLst/>
                <a:uLnTx/>
                <a:uFillTx/>
                <a:latin typeface="Arial"/>
                <a:cs typeface="Arial"/>
              </a:rPr>
              <a:t> </a:t>
            </a:r>
            <a:r>
              <a:rPr kumimoji="0" sz="600" b="0" i="0" u="none" strike="noStrike" kern="0" cap="none" spc="0" normalizeH="0" baseline="0" noProof="0" dirty="0">
                <a:ln>
                  <a:noFill/>
                </a:ln>
                <a:solidFill>
                  <a:sysClr val="windowText" lastClr="000000"/>
                </a:solidFill>
                <a:effectLst/>
                <a:uLnTx/>
                <a:uFillTx/>
                <a:latin typeface="Arial"/>
                <a:cs typeface="Arial"/>
              </a:rPr>
              <a:t>form</a:t>
            </a:r>
            <a:r>
              <a:rPr kumimoji="0" sz="600" b="0" i="0" u="none" strike="noStrike" kern="0" cap="none" spc="-10" normalizeH="0" baseline="0" noProof="0" dirty="0">
                <a:ln>
                  <a:noFill/>
                </a:ln>
                <a:solidFill>
                  <a:sysClr val="windowText" lastClr="000000"/>
                </a:solidFill>
                <a:effectLst/>
                <a:uLnTx/>
                <a:uFillTx/>
                <a:latin typeface="Arial"/>
                <a:cs typeface="Arial"/>
              </a:rPr>
              <a:t> </a:t>
            </a:r>
            <a:r>
              <a:rPr kumimoji="0" sz="600" b="0" i="0" u="none" strike="noStrike" kern="0" cap="none" spc="0" normalizeH="0" baseline="0" noProof="0" dirty="0">
                <a:ln>
                  <a:noFill/>
                </a:ln>
                <a:solidFill>
                  <a:sysClr val="windowText" lastClr="000000"/>
                </a:solidFill>
                <a:effectLst/>
                <a:uLnTx/>
                <a:uFillTx/>
                <a:latin typeface="Arial"/>
                <a:cs typeface="Arial"/>
              </a:rPr>
              <a:t>without</a:t>
            </a:r>
            <a:r>
              <a:rPr kumimoji="0" sz="600" b="0" i="0" u="none" strike="noStrike" kern="0" cap="none" spc="-5" normalizeH="0" baseline="0" noProof="0" dirty="0">
                <a:ln>
                  <a:noFill/>
                </a:ln>
                <a:solidFill>
                  <a:sysClr val="windowText" lastClr="000000"/>
                </a:solidFill>
                <a:effectLst/>
                <a:uLnTx/>
                <a:uFillTx/>
                <a:latin typeface="Arial"/>
                <a:cs typeface="Arial"/>
              </a:rPr>
              <a:t> </a:t>
            </a:r>
            <a:r>
              <a:rPr kumimoji="0" sz="600" b="0" i="0" u="none" strike="noStrike" kern="0" cap="none" spc="0" normalizeH="0" baseline="0" noProof="0" dirty="0">
                <a:ln>
                  <a:noFill/>
                </a:ln>
                <a:solidFill>
                  <a:sysClr val="windowText" lastClr="000000"/>
                </a:solidFill>
                <a:effectLst/>
                <a:uLnTx/>
                <a:uFillTx/>
                <a:latin typeface="Arial"/>
                <a:cs typeface="Arial"/>
              </a:rPr>
              <a:t>the</a:t>
            </a:r>
            <a:r>
              <a:rPr kumimoji="0" sz="600" b="0" i="0" u="none" strike="noStrike" kern="0" cap="none" spc="-5" normalizeH="0" baseline="0" noProof="0" dirty="0">
                <a:ln>
                  <a:noFill/>
                </a:ln>
                <a:solidFill>
                  <a:sysClr val="windowText" lastClr="000000"/>
                </a:solidFill>
                <a:effectLst/>
                <a:uLnTx/>
                <a:uFillTx/>
                <a:latin typeface="Arial"/>
                <a:cs typeface="Arial"/>
              </a:rPr>
              <a:t> </a:t>
            </a:r>
            <a:r>
              <a:rPr kumimoji="0" sz="600" b="0" i="0" u="none" strike="noStrike" kern="0" cap="none" spc="0" normalizeH="0" baseline="0" noProof="0" dirty="0">
                <a:ln>
                  <a:noFill/>
                </a:ln>
                <a:solidFill>
                  <a:sysClr val="windowText" lastClr="000000"/>
                </a:solidFill>
                <a:effectLst/>
                <a:uLnTx/>
                <a:uFillTx/>
                <a:latin typeface="Arial"/>
                <a:cs typeface="Arial"/>
              </a:rPr>
              <a:t>express</a:t>
            </a:r>
            <a:r>
              <a:rPr kumimoji="0" sz="600" b="0" i="0" u="none" strike="noStrike" kern="0" cap="none" spc="-5" normalizeH="0" baseline="0" noProof="0" dirty="0">
                <a:ln>
                  <a:noFill/>
                </a:ln>
                <a:solidFill>
                  <a:sysClr val="windowText" lastClr="000000"/>
                </a:solidFill>
                <a:effectLst/>
                <a:uLnTx/>
                <a:uFillTx/>
                <a:latin typeface="Arial"/>
                <a:cs typeface="Arial"/>
              </a:rPr>
              <a:t> </a:t>
            </a:r>
            <a:r>
              <a:rPr kumimoji="0" sz="600" b="0" i="0" u="none" strike="noStrike" kern="0" cap="none" spc="-10" normalizeH="0" baseline="0" noProof="0" dirty="0">
                <a:ln>
                  <a:noFill/>
                </a:ln>
                <a:solidFill>
                  <a:sysClr val="windowText" lastClr="000000"/>
                </a:solidFill>
                <a:effectLst/>
                <a:uLnTx/>
                <a:uFillTx/>
                <a:latin typeface="Arial"/>
                <a:cs typeface="Arial"/>
              </a:rPr>
              <a:t>written</a:t>
            </a:r>
            <a:r>
              <a:rPr kumimoji="0" sz="600" b="0" i="0" u="none" strike="noStrike" kern="0" cap="none" spc="-5" normalizeH="0" baseline="0" noProof="0" dirty="0">
                <a:ln>
                  <a:noFill/>
                </a:ln>
                <a:solidFill>
                  <a:sysClr val="windowText" lastClr="000000"/>
                </a:solidFill>
                <a:effectLst/>
                <a:uLnTx/>
                <a:uFillTx/>
                <a:latin typeface="Arial"/>
                <a:cs typeface="Arial"/>
              </a:rPr>
              <a:t> </a:t>
            </a:r>
            <a:r>
              <a:rPr kumimoji="0" sz="600" b="0" i="0" u="none" strike="noStrike" kern="0" cap="none" spc="-10" normalizeH="0" baseline="0" noProof="0" dirty="0">
                <a:ln>
                  <a:noFill/>
                </a:ln>
                <a:solidFill>
                  <a:sysClr val="windowText" lastClr="000000"/>
                </a:solidFill>
                <a:effectLst/>
                <a:uLnTx/>
                <a:uFillTx/>
                <a:latin typeface="Arial"/>
                <a:cs typeface="Arial"/>
              </a:rPr>
              <a:t>permission</a:t>
            </a:r>
            <a:r>
              <a:rPr kumimoji="0" sz="600" b="0" i="0" u="none" strike="noStrike" kern="0" cap="none" spc="-5" normalizeH="0" baseline="0" noProof="0" dirty="0">
                <a:ln>
                  <a:noFill/>
                </a:ln>
                <a:solidFill>
                  <a:sysClr val="windowText" lastClr="000000"/>
                </a:solidFill>
                <a:effectLst/>
                <a:uLnTx/>
                <a:uFillTx/>
                <a:latin typeface="Arial"/>
                <a:cs typeface="Arial"/>
              </a:rPr>
              <a:t> </a:t>
            </a:r>
            <a:r>
              <a:rPr kumimoji="0" sz="600" b="0" i="0" u="none" strike="noStrike" kern="0" cap="none" spc="0" normalizeH="0" baseline="0" noProof="0" dirty="0">
                <a:ln>
                  <a:noFill/>
                </a:ln>
                <a:solidFill>
                  <a:sysClr val="windowText" lastClr="000000"/>
                </a:solidFill>
                <a:effectLst/>
                <a:uLnTx/>
                <a:uFillTx/>
                <a:latin typeface="Arial"/>
                <a:cs typeface="Arial"/>
              </a:rPr>
              <a:t>of</a:t>
            </a:r>
            <a:r>
              <a:rPr kumimoji="0" sz="600" b="0" i="0" u="none" strike="noStrike" kern="0" cap="none" spc="-5" normalizeH="0" baseline="0" noProof="0" dirty="0">
                <a:ln>
                  <a:noFill/>
                </a:ln>
                <a:solidFill>
                  <a:sysClr val="windowText" lastClr="000000"/>
                </a:solidFill>
                <a:effectLst/>
                <a:uLnTx/>
                <a:uFillTx/>
                <a:latin typeface="Arial"/>
                <a:cs typeface="Arial"/>
              </a:rPr>
              <a:t> </a:t>
            </a:r>
            <a:r>
              <a:rPr kumimoji="0" sz="600" b="0" i="0" u="none" strike="noStrike" kern="0" cap="none" spc="-10" normalizeH="0" baseline="0" noProof="0" dirty="0">
                <a:ln>
                  <a:noFill/>
                </a:ln>
                <a:solidFill>
                  <a:sysClr val="windowText" lastClr="000000"/>
                </a:solidFill>
                <a:effectLst/>
                <a:uLnTx/>
                <a:uFillTx/>
                <a:latin typeface="Arial"/>
                <a:cs typeface="Arial"/>
              </a:rPr>
              <a:t>NCCN.</a:t>
            </a:r>
            <a:endParaRPr kumimoji="0" sz="600" b="0" i="0" u="none" strike="noStrike" kern="0" cap="none" spc="0" normalizeH="0" baseline="0" noProof="0">
              <a:ln>
                <a:noFill/>
              </a:ln>
              <a:solidFill>
                <a:sysClr val="windowText" lastClr="000000"/>
              </a:solidFill>
              <a:effectLst/>
              <a:uLnTx/>
              <a:uFillTx/>
              <a:latin typeface="Arial"/>
              <a:cs typeface="Arial"/>
            </a:endParaRPr>
          </a:p>
        </p:txBody>
      </p:sp>
      <p:sp>
        <p:nvSpPr>
          <p:cNvPr id="11" name="object 11"/>
          <p:cNvSpPr txBox="1"/>
          <p:nvPr/>
        </p:nvSpPr>
        <p:spPr>
          <a:xfrm>
            <a:off x="3334410" y="1082666"/>
            <a:ext cx="3114675" cy="498475"/>
          </a:xfrm>
          <a:prstGeom prst="rect">
            <a:avLst/>
          </a:prstGeom>
        </p:spPr>
        <p:txBody>
          <a:bodyPr vert="horz" wrap="square" lIns="0" tIns="12700" rIns="0" bIns="0" rtlCol="0">
            <a:spAutoFit/>
          </a:bodyPr>
          <a:lstStyle/>
          <a:p>
            <a:pPr marL="0" marR="0" lvl="0" indent="0" algn="ctr" defTabSz="914400" eaLnBrk="1" fontAlgn="auto" latinLnBrk="0" hangingPunct="1">
              <a:lnSpc>
                <a:spcPts val="1260"/>
              </a:lnSpc>
              <a:spcBef>
                <a:spcPts val="100"/>
              </a:spcBef>
              <a:spcAft>
                <a:spcPts val="0"/>
              </a:spcAft>
              <a:buClrTx/>
              <a:buSzTx/>
              <a:buFontTx/>
              <a:buNone/>
              <a:tabLst/>
              <a:defRPr/>
            </a:pPr>
            <a:r>
              <a:rPr kumimoji="0" sz="1100" b="1" i="0" u="none" strike="noStrike" kern="0" cap="none" spc="0" normalizeH="0" baseline="0" noProof="0" dirty="0">
                <a:ln>
                  <a:noFill/>
                </a:ln>
                <a:solidFill>
                  <a:sysClr val="windowText" lastClr="000000"/>
                </a:solidFill>
                <a:effectLst/>
                <a:uLnTx/>
                <a:uFillTx/>
                <a:latin typeface="Arial"/>
                <a:cs typeface="Arial"/>
              </a:rPr>
              <a:t>SUGGESTED</a:t>
            </a:r>
            <a:r>
              <a:rPr kumimoji="0" sz="1100" b="1" i="0" u="none" strike="noStrike" kern="0" cap="none" spc="204" normalizeH="0" baseline="0" noProof="0" dirty="0">
                <a:ln>
                  <a:noFill/>
                </a:ln>
                <a:solidFill>
                  <a:sysClr val="windowText" lastClr="000000"/>
                </a:solidFill>
                <a:effectLst/>
                <a:uLnTx/>
                <a:uFillTx/>
                <a:latin typeface="Arial"/>
                <a:cs typeface="Arial"/>
              </a:rPr>
              <a:t> </a:t>
            </a:r>
            <a:r>
              <a:rPr kumimoji="0" sz="1100" b="1" i="0" u="none" strike="noStrike" kern="0" cap="none" spc="0" normalizeH="0" baseline="0" noProof="0" dirty="0">
                <a:ln>
                  <a:noFill/>
                </a:ln>
                <a:solidFill>
                  <a:sysClr val="windowText" lastClr="000000"/>
                </a:solidFill>
                <a:effectLst/>
                <a:uLnTx/>
                <a:uFillTx/>
                <a:latin typeface="Arial"/>
                <a:cs typeface="Arial"/>
              </a:rPr>
              <a:t>TREATMENT</a:t>
            </a:r>
            <a:r>
              <a:rPr kumimoji="0" sz="1100" b="1" i="0" u="none" strike="noStrike" kern="0" cap="none" spc="204" normalizeH="0" baseline="0" noProof="0" dirty="0">
                <a:ln>
                  <a:noFill/>
                </a:ln>
                <a:solidFill>
                  <a:sysClr val="windowText" lastClr="000000"/>
                </a:solidFill>
                <a:effectLst/>
                <a:uLnTx/>
                <a:uFillTx/>
                <a:latin typeface="Arial"/>
                <a:cs typeface="Arial"/>
              </a:rPr>
              <a:t> </a:t>
            </a:r>
            <a:r>
              <a:rPr kumimoji="0" sz="1100" b="1" i="0" u="none" strike="noStrike" kern="0" cap="none" spc="-10" normalizeH="0" baseline="0" noProof="0" dirty="0">
                <a:ln>
                  <a:noFill/>
                </a:ln>
                <a:solidFill>
                  <a:sysClr val="windowText" lastClr="000000"/>
                </a:solidFill>
                <a:effectLst/>
                <a:uLnTx/>
                <a:uFillTx/>
                <a:latin typeface="Arial"/>
                <a:cs typeface="Arial"/>
              </a:rPr>
              <a:t>REGIMENS</a:t>
            </a:r>
            <a:r>
              <a:rPr kumimoji="0" sz="1350" b="1" i="0" u="none" strike="noStrike" kern="0" cap="none" spc="-15" normalizeH="0" baseline="24691" noProof="0" dirty="0">
                <a:ln>
                  <a:noFill/>
                </a:ln>
                <a:solidFill>
                  <a:sysClr val="windowText" lastClr="000000"/>
                </a:solidFill>
                <a:effectLst/>
                <a:uLnTx/>
                <a:uFillTx/>
                <a:latin typeface="Arial"/>
                <a:cs typeface="Arial"/>
              </a:rPr>
              <a:t>a,b,c,d</a:t>
            </a:r>
            <a:endParaRPr kumimoji="0" sz="1350" b="0" i="0" u="none" strike="noStrike" kern="0" cap="none" spc="0" normalizeH="0" baseline="24691" noProof="0">
              <a:ln>
                <a:noFill/>
              </a:ln>
              <a:solidFill>
                <a:sysClr val="windowText" lastClr="000000"/>
              </a:solidFill>
              <a:effectLst/>
              <a:uLnTx/>
              <a:uFillTx/>
              <a:latin typeface="Arial"/>
              <a:cs typeface="Arial"/>
            </a:endParaRPr>
          </a:p>
          <a:p>
            <a:pPr marL="207010" marR="201930" lvl="0" indent="0" algn="ctr" defTabSz="914400" eaLnBrk="1" fontAlgn="auto" latinLnBrk="0" hangingPunct="1">
              <a:lnSpc>
                <a:spcPts val="1200"/>
              </a:lnSpc>
              <a:spcBef>
                <a:spcPts val="80"/>
              </a:spcBef>
              <a:spcAft>
                <a:spcPts val="0"/>
              </a:spcAft>
              <a:buClrTx/>
              <a:buSzTx/>
              <a:buFontTx/>
              <a:buNone/>
              <a:tabLst/>
              <a:defRPr/>
            </a:pPr>
            <a:r>
              <a:rPr kumimoji="0" sz="1100" b="1" i="0" u="none" strike="noStrike" kern="0" cap="none" spc="0" normalizeH="0" baseline="0" noProof="0" dirty="0">
                <a:ln>
                  <a:noFill/>
                </a:ln>
                <a:solidFill>
                  <a:sysClr val="windowText" lastClr="000000"/>
                </a:solidFill>
                <a:effectLst/>
                <a:uLnTx/>
                <a:uFillTx/>
                <a:latin typeface="Arial"/>
                <a:cs typeface="Arial"/>
              </a:rPr>
              <a:t>CLL/SLL</a:t>
            </a:r>
            <a:r>
              <a:rPr kumimoji="0" sz="1100" b="1" i="0" u="none" strike="noStrike" kern="0" cap="none" spc="-60" normalizeH="0" baseline="0" noProof="0" dirty="0">
                <a:ln>
                  <a:noFill/>
                </a:ln>
                <a:solidFill>
                  <a:sysClr val="windowText" lastClr="000000"/>
                </a:solidFill>
                <a:effectLst/>
                <a:uLnTx/>
                <a:uFillTx/>
                <a:latin typeface="Arial"/>
                <a:cs typeface="Arial"/>
              </a:rPr>
              <a:t> </a:t>
            </a:r>
            <a:r>
              <a:rPr kumimoji="0" sz="1100" b="1" i="0" u="none" strike="noStrike" kern="0" cap="none" spc="0" normalizeH="0" baseline="0" noProof="0" dirty="0">
                <a:ln>
                  <a:noFill/>
                </a:ln>
                <a:solidFill>
                  <a:sysClr val="windowText" lastClr="000000"/>
                </a:solidFill>
                <a:effectLst/>
                <a:uLnTx/>
                <a:uFillTx/>
                <a:latin typeface="Arial"/>
                <a:cs typeface="Arial"/>
              </a:rPr>
              <a:t>Without</a:t>
            </a:r>
            <a:r>
              <a:rPr kumimoji="0" sz="1100" b="1" i="0" u="none" strike="noStrike" kern="0" cap="none" spc="-35" normalizeH="0" baseline="0" noProof="0" dirty="0">
                <a:ln>
                  <a:noFill/>
                </a:ln>
                <a:solidFill>
                  <a:sysClr val="windowText" lastClr="000000"/>
                </a:solidFill>
                <a:effectLst/>
                <a:uLnTx/>
                <a:uFillTx/>
                <a:latin typeface="Arial"/>
                <a:cs typeface="Arial"/>
              </a:rPr>
              <a:t> </a:t>
            </a:r>
            <a:r>
              <a:rPr kumimoji="0" sz="1100" b="1" i="0" u="none" strike="noStrike" kern="0" cap="none" spc="0" normalizeH="0" baseline="0" noProof="0" dirty="0">
                <a:ln>
                  <a:noFill/>
                </a:ln>
                <a:solidFill>
                  <a:sysClr val="windowText" lastClr="000000"/>
                </a:solidFill>
                <a:effectLst/>
                <a:uLnTx/>
                <a:uFillTx/>
                <a:latin typeface="Arial"/>
                <a:cs typeface="Arial"/>
              </a:rPr>
              <a:t>del(17p)/</a:t>
            </a:r>
            <a:r>
              <a:rPr kumimoji="0" sz="1100" b="1" i="1" u="none" strike="noStrike" kern="0" cap="none" spc="0" normalizeH="0" baseline="0" noProof="0" dirty="0">
                <a:ln>
                  <a:noFill/>
                </a:ln>
                <a:solidFill>
                  <a:sysClr val="windowText" lastClr="000000"/>
                </a:solidFill>
                <a:effectLst/>
                <a:uLnTx/>
                <a:uFillTx/>
                <a:latin typeface="Arial"/>
                <a:cs typeface="Arial"/>
              </a:rPr>
              <a:t>TP53</a:t>
            </a:r>
            <a:r>
              <a:rPr kumimoji="0" sz="1100" b="1" i="1" u="none" strike="noStrike" kern="0" cap="none" spc="-35" normalizeH="0" baseline="0" noProof="0" dirty="0">
                <a:ln>
                  <a:noFill/>
                </a:ln>
                <a:solidFill>
                  <a:sysClr val="windowText" lastClr="000000"/>
                </a:solidFill>
                <a:effectLst/>
                <a:uLnTx/>
                <a:uFillTx/>
                <a:latin typeface="Arial"/>
                <a:cs typeface="Arial"/>
              </a:rPr>
              <a:t> </a:t>
            </a:r>
            <a:r>
              <a:rPr kumimoji="0" sz="1100" b="1" i="0" u="none" strike="noStrike" kern="0" cap="none" spc="-10" normalizeH="0" baseline="0" noProof="0" dirty="0">
                <a:ln>
                  <a:noFill/>
                </a:ln>
                <a:solidFill>
                  <a:sysClr val="windowText" lastClr="000000"/>
                </a:solidFill>
                <a:effectLst/>
                <a:uLnTx/>
                <a:uFillTx/>
                <a:latin typeface="Arial"/>
                <a:cs typeface="Arial"/>
              </a:rPr>
              <a:t>Mutation </a:t>
            </a:r>
            <a:r>
              <a:rPr kumimoji="0" sz="1100" b="1" i="0" u="none" strike="noStrike" kern="0" cap="none" spc="0" normalizeH="0" baseline="0" noProof="0" dirty="0">
                <a:ln>
                  <a:noFill/>
                </a:ln>
                <a:solidFill>
                  <a:sysClr val="windowText" lastClr="000000"/>
                </a:solidFill>
                <a:effectLst/>
                <a:uLnTx/>
                <a:uFillTx/>
                <a:latin typeface="Arial"/>
                <a:cs typeface="Arial"/>
              </a:rPr>
              <a:t>(alphabetical</a:t>
            </a:r>
            <a:r>
              <a:rPr kumimoji="0" sz="1100" b="1" i="0" u="none" strike="noStrike" kern="0" cap="none" spc="-10" normalizeH="0" baseline="0" noProof="0" dirty="0">
                <a:ln>
                  <a:noFill/>
                </a:ln>
                <a:solidFill>
                  <a:sysClr val="windowText" lastClr="000000"/>
                </a:solidFill>
                <a:effectLst/>
                <a:uLnTx/>
                <a:uFillTx/>
                <a:latin typeface="Arial"/>
                <a:cs typeface="Arial"/>
              </a:rPr>
              <a:t> </a:t>
            </a:r>
            <a:r>
              <a:rPr kumimoji="0" sz="1100" b="1" i="0" u="none" strike="noStrike" kern="0" cap="none" spc="0" normalizeH="0" baseline="0" noProof="0" dirty="0">
                <a:ln>
                  <a:noFill/>
                </a:ln>
                <a:solidFill>
                  <a:sysClr val="windowText" lastClr="000000"/>
                </a:solidFill>
                <a:effectLst/>
                <a:uLnTx/>
                <a:uFillTx/>
                <a:latin typeface="Arial"/>
                <a:cs typeface="Arial"/>
              </a:rPr>
              <a:t>by</a:t>
            </a:r>
            <a:r>
              <a:rPr kumimoji="0" sz="1100" b="1" i="0" u="none" strike="noStrike" kern="0" cap="none" spc="-10" normalizeH="0" baseline="0" noProof="0" dirty="0">
                <a:ln>
                  <a:noFill/>
                </a:ln>
                <a:solidFill>
                  <a:sysClr val="windowText" lastClr="000000"/>
                </a:solidFill>
                <a:effectLst/>
                <a:uLnTx/>
                <a:uFillTx/>
                <a:latin typeface="Arial"/>
                <a:cs typeface="Arial"/>
              </a:rPr>
              <a:t> category)</a:t>
            </a:r>
            <a:endParaRPr kumimoji="0" sz="1100" b="0" i="0" u="none" strike="noStrike" kern="0" cap="none" spc="0" normalizeH="0" baseline="0" noProof="0">
              <a:ln>
                <a:noFill/>
              </a:ln>
              <a:solidFill>
                <a:sysClr val="windowText" lastClr="000000"/>
              </a:solidFill>
              <a:effectLst/>
              <a:uLnTx/>
              <a:uFillTx/>
              <a:latin typeface="Arial"/>
              <a:cs typeface="Arial"/>
            </a:endParaRPr>
          </a:p>
        </p:txBody>
      </p:sp>
      <p:graphicFrame>
        <p:nvGraphicFramePr>
          <p:cNvPr id="12" name="object 12"/>
          <p:cNvGraphicFramePr>
            <a:graphicFrameLocks noGrp="1"/>
          </p:cNvGraphicFramePr>
          <p:nvPr>
            <p:extLst>
              <p:ext uri="{D42A27DB-BD31-4B8C-83A1-F6EECF244321}">
                <p14:modId xmlns:p14="http://schemas.microsoft.com/office/powerpoint/2010/main" xmlns="" val="923818191"/>
              </p:ext>
            </p:extLst>
          </p:nvPr>
        </p:nvGraphicFramePr>
        <p:xfrm>
          <a:off x="384502" y="1773746"/>
          <a:ext cx="9400540" cy="1973580"/>
        </p:xfrm>
        <a:graphic>
          <a:graphicData uri="http://schemas.openxmlformats.org/drawingml/2006/table">
            <a:tbl>
              <a:tblPr firstRow="1" bandRow="1">
                <a:tableStyleId>{2D5ABB26-0587-4C30-8999-92F81FD0307C}</a:tableStyleId>
              </a:tblPr>
              <a:tblGrid>
                <a:gridCol w="2585720">
                  <a:extLst>
                    <a:ext uri="{9D8B030D-6E8A-4147-A177-3AD203B41FA5}">
                      <a16:colId xmlns:a16="http://schemas.microsoft.com/office/drawing/2014/main" xmlns="" val="20000"/>
                    </a:ext>
                  </a:extLst>
                </a:gridCol>
                <a:gridCol w="2971800">
                  <a:extLst>
                    <a:ext uri="{9D8B030D-6E8A-4147-A177-3AD203B41FA5}">
                      <a16:colId xmlns:a16="http://schemas.microsoft.com/office/drawing/2014/main" xmlns="" val="20001"/>
                    </a:ext>
                  </a:extLst>
                </a:gridCol>
                <a:gridCol w="3843020">
                  <a:extLst>
                    <a:ext uri="{9D8B030D-6E8A-4147-A177-3AD203B41FA5}">
                      <a16:colId xmlns:a16="http://schemas.microsoft.com/office/drawing/2014/main" xmlns="" val="20002"/>
                    </a:ext>
                  </a:extLst>
                </a:gridCol>
              </a:tblGrid>
              <a:tr h="164222">
                <a:tc gridSpan="3">
                  <a:txBody>
                    <a:bodyPr/>
                    <a:lstStyle/>
                    <a:p>
                      <a:pPr algn="ctr">
                        <a:lnSpc>
                          <a:spcPct val="100000"/>
                        </a:lnSpc>
                        <a:spcBef>
                          <a:spcPts val="100"/>
                        </a:spcBef>
                      </a:pPr>
                      <a:r>
                        <a:rPr sz="1100" b="1" spc="-25" dirty="0">
                          <a:latin typeface="Arial"/>
                          <a:cs typeface="Arial"/>
                        </a:rPr>
                        <a:t>FIRST-</a:t>
                      </a:r>
                      <a:r>
                        <a:rPr sz="1100" b="1" dirty="0">
                          <a:latin typeface="Arial"/>
                          <a:cs typeface="Arial"/>
                        </a:rPr>
                        <a:t>LINE</a:t>
                      </a:r>
                      <a:r>
                        <a:rPr sz="1100" b="1" spc="20" dirty="0">
                          <a:latin typeface="Arial"/>
                          <a:cs typeface="Arial"/>
                        </a:rPr>
                        <a:t> </a:t>
                      </a:r>
                      <a:r>
                        <a:rPr sz="1100" b="1" spc="-10" dirty="0">
                          <a:latin typeface="Arial"/>
                          <a:cs typeface="Arial"/>
                        </a:rPr>
                        <a:t>THERAPY</a:t>
                      </a:r>
                      <a:r>
                        <a:rPr sz="1350" b="1" spc="-15" baseline="24691" dirty="0">
                          <a:latin typeface="Arial"/>
                          <a:cs typeface="Arial"/>
                        </a:rPr>
                        <a:t>e</a:t>
                      </a:r>
                      <a:endParaRPr sz="1350" baseline="24691">
                        <a:latin typeface="Arial"/>
                        <a:cs typeface="Arial"/>
                      </a:endParaRPr>
                    </a:p>
                  </a:txBody>
                  <a:tcPr marL="0" marR="0" marT="12700" marB="0">
                    <a:lnL w="9525">
                      <a:solidFill>
                        <a:srgbClr val="000000"/>
                      </a:solidFill>
                      <a:prstDash val="solid"/>
                    </a:lnL>
                    <a:lnR w="12700">
                      <a:solidFill>
                        <a:srgbClr val="000000"/>
                      </a:solidFill>
                      <a:prstDash val="solid"/>
                    </a:lnR>
                    <a:lnT w="12700">
                      <a:solidFill>
                        <a:srgbClr val="000000"/>
                      </a:solidFill>
                      <a:prstDash val="solid"/>
                    </a:lnT>
                    <a:solidFill>
                      <a:srgbClr val="E0E8EB"/>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xmlns="" val="10000"/>
                  </a:ext>
                </a:extLst>
              </a:tr>
              <a:tr h="1646272">
                <a:tc>
                  <a:txBody>
                    <a:bodyPr/>
                    <a:lstStyle/>
                    <a:p>
                      <a:pPr marL="50800">
                        <a:lnSpc>
                          <a:spcPct val="100000"/>
                        </a:lnSpc>
                        <a:spcBef>
                          <a:spcPts val="100"/>
                        </a:spcBef>
                      </a:pPr>
                      <a:r>
                        <a:rPr sz="1100" b="1" u="sng" dirty="0">
                          <a:highlight>
                            <a:srgbClr val="FF00FF"/>
                          </a:highlight>
                          <a:uFill>
                            <a:solidFill>
                              <a:srgbClr val="000000"/>
                            </a:solidFill>
                          </a:uFill>
                          <a:latin typeface="Arial"/>
                          <a:cs typeface="Arial"/>
                        </a:rPr>
                        <a:t>Preferred</a:t>
                      </a:r>
                      <a:r>
                        <a:rPr sz="1100" b="1" u="sng" spc="-10" dirty="0">
                          <a:highlight>
                            <a:srgbClr val="FF00FF"/>
                          </a:highlight>
                          <a:uFill>
                            <a:solidFill>
                              <a:srgbClr val="000000"/>
                            </a:solidFill>
                          </a:uFill>
                          <a:latin typeface="Arial"/>
                          <a:cs typeface="Arial"/>
                        </a:rPr>
                        <a:t> Regimens</a:t>
                      </a:r>
                      <a:endParaRPr sz="1100">
                        <a:highlight>
                          <a:srgbClr val="FF00FF"/>
                        </a:highlight>
                        <a:latin typeface="Arial"/>
                        <a:cs typeface="Arial"/>
                      </a:endParaRPr>
                    </a:p>
                    <a:p>
                      <a:pPr marL="137795" marR="221615" indent="-86995">
                        <a:lnSpc>
                          <a:spcPts val="1200"/>
                        </a:lnSpc>
                        <a:spcBef>
                          <a:spcPts val="660"/>
                        </a:spcBef>
                        <a:buChar char="•"/>
                        <a:tabLst>
                          <a:tab pos="142240" algn="l"/>
                        </a:tabLst>
                      </a:pPr>
                      <a:r>
                        <a:rPr sz="1100" b="1" dirty="0">
                          <a:highlight>
                            <a:srgbClr val="FF00FF"/>
                          </a:highlight>
                          <a:latin typeface="Arial"/>
                          <a:cs typeface="Arial"/>
                        </a:rPr>
                        <a:t>Acalabrutinib</a:t>
                      </a:r>
                      <a:r>
                        <a:rPr sz="1350" b="1" baseline="24691" dirty="0">
                          <a:highlight>
                            <a:srgbClr val="FF00FF"/>
                          </a:highlight>
                          <a:latin typeface="Arial"/>
                          <a:cs typeface="Arial"/>
                        </a:rPr>
                        <a:t>f,g,*</a:t>
                      </a:r>
                      <a:r>
                        <a:rPr sz="1350" b="1" spc="44" baseline="24691" dirty="0">
                          <a:highlight>
                            <a:srgbClr val="FF00FF"/>
                          </a:highlight>
                          <a:latin typeface="Arial"/>
                          <a:cs typeface="Arial"/>
                        </a:rPr>
                        <a:t> </a:t>
                      </a:r>
                      <a:r>
                        <a:rPr sz="1100" b="1" dirty="0">
                          <a:highlight>
                            <a:srgbClr val="FF00FF"/>
                          </a:highlight>
                          <a:latin typeface="Arial"/>
                          <a:cs typeface="Arial"/>
                        </a:rPr>
                        <a:t>±</a:t>
                      </a:r>
                      <a:r>
                        <a:rPr sz="1100" b="1" spc="-20" dirty="0">
                          <a:highlight>
                            <a:srgbClr val="FF00FF"/>
                          </a:highlight>
                          <a:latin typeface="Arial"/>
                          <a:cs typeface="Arial"/>
                        </a:rPr>
                        <a:t> </a:t>
                      </a:r>
                      <a:r>
                        <a:rPr sz="1100" b="1" spc="-10" dirty="0">
                          <a:highlight>
                            <a:srgbClr val="FF00FF"/>
                          </a:highlight>
                          <a:latin typeface="Arial"/>
                          <a:cs typeface="Arial"/>
                        </a:rPr>
                        <a:t>obinutuzumab 	</a:t>
                      </a:r>
                      <a:r>
                        <a:rPr sz="1100" b="1" dirty="0">
                          <a:highlight>
                            <a:srgbClr val="FF00FF"/>
                          </a:highlight>
                          <a:latin typeface="Arial"/>
                          <a:cs typeface="Arial"/>
                        </a:rPr>
                        <a:t>(category</a:t>
                      </a:r>
                      <a:r>
                        <a:rPr sz="1100" b="1" spc="-40" dirty="0">
                          <a:highlight>
                            <a:srgbClr val="FF00FF"/>
                          </a:highlight>
                          <a:latin typeface="Arial"/>
                          <a:cs typeface="Arial"/>
                        </a:rPr>
                        <a:t> </a:t>
                      </a:r>
                      <a:r>
                        <a:rPr sz="1100" b="1" spc="-35" dirty="0">
                          <a:highlight>
                            <a:srgbClr val="FF00FF"/>
                          </a:highlight>
                          <a:latin typeface="Arial"/>
                          <a:cs typeface="Arial"/>
                        </a:rPr>
                        <a:t>1)</a:t>
                      </a:r>
                      <a:endParaRPr sz="1100">
                        <a:highlight>
                          <a:srgbClr val="FF00FF"/>
                        </a:highlight>
                        <a:latin typeface="Arial"/>
                        <a:cs typeface="Arial"/>
                      </a:endParaRPr>
                    </a:p>
                    <a:p>
                      <a:pPr marL="137160" marR="462915" indent="-86995">
                        <a:lnSpc>
                          <a:spcPts val="1200"/>
                        </a:lnSpc>
                        <a:buChar char="•"/>
                        <a:tabLst>
                          <a:tab pos="142240" algn="l"/>
                        </a:tabLst>
                      </a:pPr>
                      <a:r>
                        <a:rPr sz="1100" b="1" spc="-10" dirty="0">
                          <a:highlight>
                            <a:srgbClr val="FF00FF"/>
                          </a:highlight>
                          <a:latin typeface="Arial"/>
                          <a:cs typeface="Arial"/>
                        </a:rPr>
                        <a:t>Venetoclax</a:t>
                      </a:r>
                      <a:r>
                        <a:rPr sz="1350" b="1" spc="-15" baseline="24691" dirty="0">
                          <a:highlight>
                            <a:srgbClr val="FF00FF"/>
                          </a:highlight>
                          <a:latin typeface="Arial"/>
                          <a:cs typeface="Arial"/>
                        </a:rPr>
                        <a:t>f,h</a:t>
                      </a:r>
                      <a:r>
                        <a:rPr sz="1350" b="1" spc="-37" baseline="24691" dirty="0">
                          <a:highlight>
                            <a:srgbClr val="FF00FF"/>
                          </a:highlight>
                          <a:latin typeface="Arial"/>
                          <a:cs typeface="Arial"/>
                        </a:rPr>
                        <a:t> </a:t>
                      </a:r>
                      <a:r>
                        <a:rPr sz="1100" b="1" dirty="0">
                          <a:highlight>
                            <a:srgbClr val="FF00FF"/>
                          </a:highlight>
                          <a:latin typeface="Arial"/>
                          <a:cs typeface="Arial"/>
                        </a:rPr>
                        <a:t>+</a:t>
                      </a:r>
                      <a:r>
                        <a:rPr sz="1100" b="1" spc="-25" dirty="0">
                          <a:highlight>
                            <a:srgbClr val="FF00FF"/>
                          </a:highlight>
                          <a:latin typeface="Arial"/>
                          <a:cs typeface="Arial"/>
                        </a:rPr>
                        <a:t> </a:t>
                      </a:r>
                      <a:r>
                        <a:rPr sz="1100" b="1" spc="-10" dirty="0">
                          <a:highlight>
                            <a:srgbClr val="FF00FF"/>
                          </a:highlight>
                          <a:latin typeface="Arial"/>
                          <a:cs typeface="Arial"/>
                        </a:rPr>
                        <a:t>obinutuzumab 	</a:t>
                      </a:r>
                      <a:r>
                        <a:rPr sz="1100" b="1" dirty="0">
                          <a:highlight>
                            <a:srgbClr val="FF00FF"/>
                          </a:highlight>
                          <a:latin typeface="Arial"/>
                          <a:cs typeface="Arial"/>
                        </a:rPr>
                        <a:t>(category</a:t>
                      </a:r>
                      <a:r>
                        <a:rPr sz="1100" b="1" spc="-40" dirty="0">
                          <a:highlight>
                            <a:srgbClr val="FF00FF"/>
                          </a:highlight>
                          <a:latin typeface="Arial"/>
                          <a:cs typeface="Arial"/>
                        </a:rPr>
                        <a:t> </a:t>
                      </a:r>
                      <a:r>
                        <a:rPr sz="1100" b="1" spc="-25" dirty="0">
                          <a:highlight>
                            <a:srgbClr val="FF00FF"/>
                          </a:highlight>
                          <a:latin typeface="Arial"/>
                          <a:cs typeface="Arial"/>
                        </a:rPr>
                        <a:t>1)</a:t>
                      </a:r>
                      <a:endParaRPr sz="1100">
                        <a:highlight>
                          <a:srgbClr val="FF00FF"/>
                        </a:highlight>
                        <a:latin typeface="Arial"/>
                        <a:cs typeface="Arial"/>
                      </a:endParaRPr>
                    </a:p>
                    <a:p>
                      <a:pPr marL="137160" indent="-86995">
                        <a:lnSpc>
                          <a:spcPts val="1180"/>
                        </a:lnSpc>
                        <a:buChar char="•"/>
                        <a:tabLst>
                          <a:tab pos="137160" algn="l"/>
                        </a:tabLst>
                      </a:pPr>
                      <a:r>
                        <a:rPr sz="1100" b="1" spc="-10" dirty="0">
                          <a:highlight>
                            <a:srgbClr val="FF00FF"/>
                          </a:highlight>
                          <a:latin typeface="Arial"/>
                          <a:cs typeface="Arial"/>
                        </a:rPr>
                        <a:t>Zanubrutinib</a:t>
                      </a:r>
                      <a:r>
                        <a:rPr sz="1350" b="1" spc="-15" baseline="24691" dirty="0">
                          <a:highlight>
                            <a:srgbClr val="FF00FF"/>
                          </a:highlight>
                          <a:latin typeface="Arial"/>
                          <a:cs typeface="Arial"/>
                        </a:rPr>
                        <a:t>f,g,*</a:t>
                      </a:r>
                      <a:r>
                        <a:rPr sz="1350" b="1" spc="22" baseline="24691" dirty="0">
                          <a:highlight>
                            <a:srgbClr val="FF00FF"/>
                          </a:highlight>
                          <a:latin typeface="Arial"/>
                          <a:cs typeface="Arial"/>
                        </a:rPr>
                        <a:t> </a:t>
                      </a:r>
                      <a:r>
                        <a:rPr sz="1100" b="1" dirty="0">
                          <a:highlight>
                            <a:srgbClr val="FF00FF"/>
                          </a:highlight>
                          <a:latin typeface="Arial"/>
                          <a:cs typeface="Arial"/>
                        </a:rPr>
                        <a:t>(category</a:t>
                      </a:r>
                      <a:r>
                        <a:rPr sz="1100" b="1" spc="20" dirty="0">
                          <a:highlight>
                            <a:srgbClr val="FF00FF"/>
                          </a:highlight>
                          <a:latin typeface="Arial"/>
                          <a:cs typeface="Arial"/>
                        </a:rPr>
                        <a:t> </a:t>
                      </a:r>
                      <a:r>
                        <a:rPr sz="1100" b="1" spc="-25" dirty="0">
                          <a:highlight>
                            <a:srgbClr val="FF00FF"/>
                          </a:highlight>
                          <a:latin typeface="Arial"/>
                          <a:cs typeface="Arial"/>
                        </a:rPr>
                        <a:t>1)</a:t>
                      </a:r>
                      <a:endParaRPr sz="1100">
                        <a:highlight>
                          <a:srgbClr val="FF00FF"/>
                        </a:highlight>
                        <a:latin typeface="Arial"/>
                        <a:cs typeface="Arial"/>
                      </a:endParaRPr>
                    </a:p>
                  </a:txBody>
                  <a:tcPr marL="0" marR="0" marT="12700" marB="0">
                    <a:lnL w="9525">
                      <a:solidFill>
                        <a:srgbClr val="000000"/>
                      </a:solidFill>
                      <a:prstDash val="solid"/>
                    </a:lnL>
                    <a:lnR w="9525">
                      <a:solidFill>
                        <a:srgbClr val="000000"/>
                      </a:solidFill>
                      <a:prstDash val="solid"/>
                    </a:lnR>
                    <a:lnB w="9525">
                      <a:solidFill>
                        <a:srgbClr val="000000"/>
                      </a:solidFill>
                      <a:prstDash val="solid"/>
                    </a:lnB>
                  </a:tcPr>
                </a:tc>
                <a:tc>
                  <a:txBody>
                    <a:bodyPr/>
                    <a:lstStyle/>
                    <a:p>
                      <a:pPr marL="50800">
                        <a:lnSpc>
                          <a:spcPct val="100000"/>
                        </a:lnSpc>
                        <a:spcBef>
                          <a:spcPts val="100"/>
                        </a:spcBef>
                      </a:pPr>
                      <a:r>
                        <a:rPr sz="1100" b="1" u="sng" dirty="0">
                          <a:highlight>
                            <a:srgbClr val="FF00FF"/>
                          </a:highlight>
                          <a:uFill>
                            <a:solidFill>
                              <a:srgbClr val="000000"/>
                            </a:solidFill>
                          </a:uFill>
                          <a:latin typeface="Arial"/>
                          <a:cs typeface="Arial"/>
                        </a:rPr>
                        <a:t>Other</a:t>
                      </a:r>
                      <a:r>
                        <a:rPr sz="1100" b="1" u="sng" spc="5" dirty="0">
                          <a:highlight>
                            <a:srgbClr val="FF00FF"/>
                          </a:highlight>
                          <a:uFill>
                            <a:solidFill>
                              <a:srgbClr val="000000"/>
                            </a:solidFill>
                          </a:uFill>
                          <a:latin typeface="Arial"/>
                          <a:cs typeface="Arial"/>
                        </a:rPr>
                        <a:t> </a:t>
                      </a:r>
                      <a:r>
                        <a:rPr sz="1100" b="1" u="sng" spc="-10" dirty="0">
                          <a:highlight>
                            <a:srgbClr val="FF00FF"/>
                          </a:highlight>
                          <a:uFill>
                            <a:solidFill>
                              <a:srgbClr val="000000"/>
                            </a:solidFill>
                          </a:uFill>
                          <a:latin typeface="Arial"/>
                          <a:cs typeface="Arial"/>
                        </a:rPr>
                        <a:t>Recommended</a:t>
                      </a:r>
                      <a:r>
                        <a:rPr sz="1100" b="1" u="sng" spc="5" dirty="0">
                          <a:highlight>
                            <a:srgbClr val="FF00FF"/>
                          </a:highlight>
                          <a:uFill>
                            <a:solidFill>
                              <a:srgbClr val="000000"/>
                            </a:solidFill>
                          </a:uFill>
                          <a:latin typeface="Arial"/>
                          <a:cs typeface="Arial"/>
                        </a:rPr>
                        <a:t> </a:t>
                      </a:r>
                      <a:r>
                        <a:rPr sz="1100" b="1" u="sng" spc="-10" dirty="0">
                          <a:highlight>
                            <a:srgbClr val="FF00FF"/>
                          </a:highlight>
                          <a:uFill>
                            <a:solidFill>
                              <a:srgbClr val="000000"/>
                            </a:solidFill>
                          </a:uFill>
                          <a:latin typeface="Arial"/>
                          <a:cs typeface="Arial"/>
                        </a:rPr>
                        <a:t>Regimens</a:t>
                      </a:r>
                      <a:endParaRPr sz="1100" dirty="0">
                        <a:highlight>
                          <a:srgbClr val="FF00FF"/>
                        </a:highlight>
                        <a:latin typeface="Arial"/>
                        <a:cs typeface="Arial"/>
                      </a:endParaRPr>
                    </a:p>
                    <a:p>
                      <a:pPr marL="137795" indent="-86995">
                        <a:lnSpc>
                          <a:spcPts val="1260"/>
                        </a:lnSpc>
                        <a:spcBef>
                          <a:spcPts val="520"/>
                        </a:spcBef>
                        <a:buChar char="•"/>
                        <a:tabLst>
                          <a:tab pos="137795" algn="l"/>
                        </a:tabLst>
                      </a:pPr>
                      <a:r>
                        <a:rPr sz="1100" b="1" dirty="0">
                          <a:highlight>
                            <a:srgbClr val="FF00FF"/>
                          </a:highlight>
                          <a:latin typeface="Arial"/>
                          <a:cs typeface="Arial"/>
                        </a:rPr>
                        <a:t>Ibrutinib</a:t>
                      </a:r>
                      <a:r>
                        <a:rPr sz="1100" b="1" spc="-30" dirty="0">
                          <a:highlight>
                            <a:srgbClr val="FF00FF"/>
                          </a:highlight>
                          <a:latin typeface="Arial"/>
                          <a:cs typeface="Arial"/>
                        </a:rPr>
                        <a:t> </a:t>
                      </a:r>
                      <a:r>
                        <a:rPr sz="1350" b="1" baseline="24691" dirty="0">
                          <a:highlight>
                            <a:srgbClr val="FF00FF"/>
                          </a:highlight>
                          <a:latin typeface="Arial"/>
                          <a:cs typeface="Arial"/>
                        </a:rPr>
                        <a:t>f,g,i,*</a:t>
                      </a:r>
                      <a:r>
                        <a:rPr sz="1350" b="1" spc="52" baseline="24691" dirty="0">
                          <a:highlight>
                            <a:srgbClr val="FF00FF"/>
                          </a:highlight>
                          <a:latin typeface="Arial"/>
                          <a:cs typeface="Arial"/>
                        </a:rPr>
                        <a:t> </a:t>
                      </a:r>
                      <a:r>
                        <a:rPr sz="1100" b="1" dirty="0">
                          <a:highlight>
                            <a:srgbClr val="FF00FF"/>
                          </a:highlight>
                          <a:latin typeface="Arial"/>
                          <a:cs typeface="Arial"/>
                        </a:rPr>
                        <a:t>(category</a:t>
                      </a:r>
                      <a:r>
                        <a:rPr sz="1100" b="1" spc="-25" dirty="0">
                          <a:highlight>
                            <a:srgbClr val="FF00FF"/>
                          </a:highlight>
                          <a:latin typeface="Arial"/>
                          <a:cs typeface="Arial"/>
                        </a:rPr>
                        <a:t> 1)</a:t>
                      </a:r>
                      <a:endParaRPr sz="1100" dirty="0">
                        <a:highlight>
                          <a:srgbClr val="FF00FF"/>
                        </a:highlight>
                        <a:latin typeface="Arial"/>
                        <a:cs typeface="Arial"/>
                      </a:endParaRPr>
                    </a:p>
                    <a:p>
                      <a:pPr marL="137160" marR="269240" indent="-86995">
                        <a:lnSpc>
                          <a:spcPts val="1200"/>
                        </a:lnSpc>
                        <a:spcBef>
                          <a:spcPts val="80"/>
                        </a:spcBef>
                        <a:buChar char="•"/>
                        <a:tabLst>
                          <a:tab pos="141605" algn="l"/>
                        </a:tabLst>
                      </a:pPr>
                      <a:r>
                        <a:rPr sz="1100" b="1" dirty="0">
                          <a:highlight>
                            <a:srgbClr val="FF00FF"/>
                          </a:highlight>
                          <a:latin typeface="Arial"/>
                          <a:cs typeface="Arial"/>
                        </a:rPr>
                        <a:t>Ibrutinib</a:t>
                      </a:r>
                      <a:r>
                        <a:rPr sz="1350" b="1" baseline="24691" dirty="0">
                          <a:highlight>
                            <a:srgbClr val="FF00FF"/>
                          </a:highlight>
                          <a:latin typeface="Arial"/>
                          <a:cs typeface="Arial"/>
                        </a:rPr>
                        <a:t>f,g,*</a:t>
                      </a:r>
                      <a:r>
                        <a:rPr sz="1350" b="1" spc="89" baseline="24691" dirty="0">
                          <a:highlight>
                            <a:srgbClr val="FF00FF"/>
                          </a:highlight>
                          <a:latin typeface="Arial"/>
                          <a:cs typeface="Arial"/>
                        </a:rPr>
                        <a:t> </a:t>
                      </a:r>
                      <a:r>
                        <a:rPr sz="1100" b="1" dirty="0">
                          <a:highlight>
                            <a:srgbClr val="FF00FF"/>
                          </a:highlight>
                          <a:latin typeface="Arial"/>
                          <a:cs typeface="Arial"/>
                        </a:rPr>
                        <a:t>+</a:t>
                      </a:r>
                      <a:r>
                        <a:rPr sz="1100" b="1" spc="5" dirty="0">
                          <a:highlight>
                            <a:srgbClr val="FF00FF"/>
                          </a:highlight>
                          <a:latin typeface="Arial"/>
                          <a:cs typeface="Arial"/>
                        </a:rPr>
                        <a:t> </a:t>
                      </a:r>
                      <a:r>
                        <a:rPr sz="1100" b="1" spc="-10" dirty="0">
                          <a:highlight>
                            <a:srgbClr val="FF00FF"/>
                          </a:highlight>
                          <a:latin typeface="Arial"/>
                          <a:cs typeface="Arial"/>
                        </a:rPr>
                        <a:t>obinutuzumab</a:t>
                      </a:r>
                      <a:r>
                        <a:rPr sz="1100" b="1" spc="10" dirty="0">
                          <a:highlight>
                            <a:srgbClr val="FF00FF"/>
                          </a:highlight>
                          <a:latin typeface="Arial"/>
                          <a:cs typeface="Arial"/>
                        </a:rPr>
                        <a:t> </a:t>
                      </a:r>
                      <a:r>
                        <a:rPr sz="1100" b="1" spc="-10" dirty="0">
                          <a:highlight>
                            <a:srgbClr val="FF00FF"/>
                          </a:highlight>
                          <a:latin typeface="Arial"/>
                          <a:cs typeface="Arial"/>
                        </a:rPr>
                        <a:t>(category 	</a:t>
                      </a:r>
                      <a:r>
                        <a:rPr sz="1100" b="1" spc="-25" dirty="0">
                          <a:highlight>
                            <a:srgbClr val="FF00FF"/>
                          </a:highlight>
                          <a:latin typeface="Arial"/>
                          <a:cs typeface="Arial"/>
                        </a:rPr>
                        <a:t>2B)</a:t>
                      </a:r>
                      <a:endParaRPr sz="1100" dirty="0">
                        <a:highlight>
                          <a:srgbClr val="FF00FF"/>
                        </a:highlight>
                        <a:latin typeface="Arial"/>
                        <a:cs typeface="Arial"/>
                      </a:endParaRPr>
                    </a:p>
                    <a:p>
                      <a:pPr marL="137160" indent="-86995">
                        <a:lnSpc>
                          <a:spcPts val="1120"/>
                        </a:lnSpc>
                        <a:buChar char="•"/>
                        <a:tabLst>
                          <a:tab pos="137160" algn="l"/>
                        </a:tabLst>
                      </a:pPr>
                      <a:r>
                        <a:rPr sz="1100" b="1" dirty="0">
                          <a:highlight>
                            <a:srgbClr val="FF00FF"/>
                          </a:highlight>
                          <a:latin typeface="Arial"/>
                          <a:cs typeface="Arial"/>
                        </a:rPr>
                        <a:t>Ibrutinib</a:t>
                      </a:r>
                      <a:r>
                        <a:rPr sz="1350" b="1" baseline="24691" dirty="0">
                          <a:highlight>
                            <a:srgbClr val="FF00FF"/>
                          </a:highlight>
                          <a:latin typeface="Arial"/>
                          <a:cs typeface="Arial"/>
                        </a:rPr>
                        <a:t>f,g,*</a:t>
                      </a:r>
                      <a:r>
                        <a:rPr sz="1350" b="1" spc="44" baseline="24691" dirty="0">
                          <a:highlight>
                            <a:srgbClr val="FF00FF"/>
                          </a:highlight>
                          <a:latin typeface="Arial"/>
                          <a:cs typeface="Arial"/>
                        </a:rPr>
                        <a:t> </a:t>
                      </a:r>
                      <a:r>
                        <a:rPr sz="1100" b="1" dirty="0">
                          <a:highlight>
                            <a:srgbClr val="FF00FF"/>
                          </a:highlight>
                          <a:latin typeface="Arial"/>
                          <a:cs typeface="Arial"/>
                        </a:rPr>
                        <a:t>+</a:t>
                      </a:r>
                      <a:r>
                        <a:rPr sz="1100" b="1" spc="-20" dirty="0">
                          <a:highlight>
                            <a:srgbClr val="FF00FF"/>
                          </a:highlight>
                          <a:latin typeface="Arial"/>
                          <a:cs typeface="Arial"/>
                        </a:rPr>
                        <a:t> </a:t>
                      </a:r>
                      <a:r>
                        <a:rPr sz="1100" b="1" dirty="0">
                          <a:highlight>
                            <a:srgbClr val="FF00FF"/>
                          </a:highlight>
                          <a:latin typeface="Arial"/>
                          <a:cs typeface="Arial"/>
                        </a:rPr>
                        <a:t>rituximab</a:t>
                      </a:r>
                      <a:r>
                        <a:rPr sz="1350" b="1" baseline="24691" dirty="0">
                          <a:highlight>
                            <a:srgbClr val="FF00FF"/>
                          </a:highlight>
                          <a:latin typeface="Arial"/>
                          <a:cs typeface="Arial"/>
                        </a:rPr>
                        <a:t>j</a:t>
                      </a:r>
                      <a:r>
                        <a:rPr sz="1350" b="1" spc="44" baseline="24691" dirty="0">
                          <a:highlight>
                            <a:srgbClr val="FF00FF"/>
                          </a:highlight>
                          <a:latin typeface="Arial"/>
                          <a:cs typeface="Arial"/>
                        </a:rPr>
                        <a:t> </a:t>
                      </a:r>
                      <a:r>
                        <a:rPr sz="1100" b="1" dirty="0">
                          <a:highlight>
                            <a:srgbClr val="FF00FF"/>
                          </a:highlight>
                          <a:latin typeface="Arial"/>
                          <a:cs typeface="Arial"/>
                        </a:rPr>
                        <a:t>(category</a:t>
                      </a:r>
                      <a:r>
                        <a:rPr sz="1100" b="1" spc="-20" dirty="0">
                          <a:highlight>
                            <a:srgbClr val="FF00FF"/>
                          </a:highlight>
                          <a:latin typeface="Arial"/>
                          <a:cs typeface="Arial"/>
                        </a:rPr>
                        <a:t> </a:t>
                      </a:r>
                      <a:r>
                        <a:rPr sz="1100" b="1" spc="-25" dirty="0">
                          <a:highlight>
                            <a:srgbClr val="FF00FF"/>
                          </a:highlight>
                          <a:latin typeface="Arial"/>
                          <a:cs typeface="Arial"/>
                        </a:rPr>
                        <a:t>2B)</a:t>
                      </a:r>
                      <a:endParaRPr sz="1100" dirty="0">
                        <a:highlight>
                          <a:srgbClr val="FF00FF"/>
                        </a:highlight>
                        <a:latin typeface="Arial"/>
                        <a:cs typeface="Arial"/>
                      </a:endParaRPr>
                    </a:p>
                    <a:p>
                      <a:pPr marL="137795" indent="-86995">
                        <a:lnSpc>
                          <a:spcPts val="1260"/>
                        </a:lnSpc>
                        <a:buChar char="•"/>
                        <a:tabLst>
                          <a:tab pos="137795" algn="l"/>
                        </a:tabLst>
                      </a:pPr>
                      <a:r>
                        <a:rPr sz="1100" b="1" dirty="0">
                          <a:highlight>
                            <a:srgbClr val="FF00FF"/>
                          </a:highlight>
                          <a:latin typeface="Arial"/>
                          <a:cs typeface="Arial"/>
                        </a:rPr>
                        <a:t>Ibrutinib</a:t>
                      </a:r>
                      <a:r>
                        <a:rPr sz="1350" b="1" baseline="24691" dirty="0">
                          <a:highlight>
                            <a:srgbClr val="FF00FF"/>
                          </a:highlight>
                          <a:latin typeface="Arial"/>
                          <a:cs typeface="Arial"/>
                        </a:rPr>
                        <a:t>f,g,*</a:t>
                      </a:r>
                      <a:r>
                        <a:rPr sz="1350" b="1" spc="-22" baseline="24691" dirty="0">
                          <a:highlight>
                            <a:srgbClr val="FF00FF"/>
                          </a:highlight>
                          <a:latin typeface="Arial"/>
                          <a:cs typeface="Arial"/>
                        </a:rPr>
                        <a:t> </a:t>
                      </a:r>
                      <a:r>
                        <a:rPr sz="1100" b="1" dirty="0">
                          <a:highlight>
                            <a:srgbClr val="FF00FF"/>
                          </a:highlight>
                          <a:latin typeface="Arial"/>
                          <a:cs typeface="Arial"/>
                        </a:rPr>
                        <a:t>+</a:t>
                      </a:r>
                      <a:r>
                        <a:rPr sz="1100" b="1" spc="-20" dirty="0">
                          <a:highlight>
                            <a:srgbClr val="FF00FF"/>
                          </a:highlight>
                          <a:latin typeface="Arial"/>
                          <a:cs typeface="Arial"/>
                        </a:rPr>
                        <a:t> </a:t>
                      </a:r>
                      <a:r>
                        <a:rPr sz="1100" b="1" spc="-10" dirty="0">
                          <a:highlight>
                            <a:srgbClr val="FF00FF"/>
                          </a:highlight>
                          <a:latin typeface="Arial"/>
                          <a:cs typeface="Arial"/>
                        </a:rPr>
                        <a:t>venetoclax</a:t>
                      </a:r>
                      <a:r>
                        <a:rPr sz="1350" b="1" spc="-15" baseline="24691" dirty="0">
                          <a:highlight>
                            <a:srgbClr val="FF00FF"/>
                          </a:highlight>
                          <a:latin typeface="Arial"/>
                          <a:cs typeface="Arial"/>
                        </a:rPr>
                        <a:t>f,h</a:t>
                      </a:r>
                      <a:r>
                        <a:rPr sz="1350" b="1" spc="60" baseline="24691" dirty="0">
                          <a:highlight>
                            <a:srgbClr val="FF00FF"/>
                          </a:highlight>
                          <a:latin typeface="Arial"/>
                          <a:cs typeface="Arial"/>
                        </a:rPr>
                        <a:t> </a:t>
                      </a:r>
                      <a:r>
                        <a:rPr sz="1100" b="1" dirty="0">
                          <a:highlight>
                            <a:srgbClr val="FF00FF"/>
                          </a:highlight>
                          <a:latin typeface="Arial"/>
                          <a:cs typeface="Arial"/>
                        </a:rPr>
                        <a:t>(category</a:t>
                      </a:r>
                      <a:r>
                        <a:rPr sz="1100" b="1" spc="-15" dirty="0">
                          <a:highlight>
                            <a:srgbClr val="FF00FF"/>
                          </a:highlight>
                          <a:latin typeface="Arial"/>
                          <a:cs typeface="Arial"/>
                        </a:rPr>
                        <a:t> </a:t>
                      </a:r>
                      <a:r>
                        <a:rPr sz="1100" b="1" spc="-25" dirty="0">
                          <a:highlight>
                            <a:srgbClr val="FF00FF"/>
                          </a:highlight>
                          <a:latin typeface="Arial"/>
                          <a:cs typeface="Arial"/>
                        </a:rPr>
                        <a:t>2B)</a:t>
                      </a:r>
                      <a:endParaRPr sz="1100" dirty="0">
                        <a:highlight>
                          <a:srgbClr val="FF00FF"/>
                        </a:highlight>
                        <a:latin typeface="Arial"/>
                        <a:cs typeface="Arial"/>
                      </a:endParaRPr>
                    </a:p>
                  </a:txBody>
                  <a:tcPr marL="0" marR="0" marT="12700" marB="0">
                    <a:lnL w="9525">
                      <a:solidFill>
                        <a:srgbClr val="000000"/>
                      </a:solidFill>
                      <a:prstDash val="solid"/>
                    </a:lnL>
                    <a:lnR w="12700">
                      <a:solidFill>
                        <a:srgbClr val="000000"/>
                      </a:solidFill>
                      <a:prstDash val="solid"/>
                    </a:lnR>
                    <a:lnB w="9525">
                      <a:solidFill>
                        <a:srgbClr val="000000"/>
                      </a:solidFill>
                      <a:prstDash val="solid"/>
                    </a:lnB>
                  </a:tcPr>
                </a:tc>
                <a:tc>
                  <a:txBody>
                    <a:bodyPr/>
                    <a:lstStyle/>
                    <a:p>
                      <a:pPr marL="50800">
                        <a:lnSpc>
                          <a:spcPct val="100000"/>
                        </a:lnSpc>
                        <a:spcBef>
                          <a:spcPts val="100"/>
                        </a:spcBef>
                      </a:pPr>
                      <a:r>
                        <a:rPr sz="1100" b="1" u="sng" dirty="0">
                          <a:highlight>
                            <a:srgbClr val="FF00FF"/>
                          </a:highlight>
                          <a:uFill>
                            <a:solidFill>
                              <a:srgbClr val="000000"/>
                            </a:solidFill>
                          </a:uFill>
                          <a:latin typeface="Arial"/>
                          <a:cs typeface="Arial"/>
                        </a:rPr>
                        <a:t>Useful</a:t>
                      </a:r>
                      <a:r>
                        <a:rPr sz="1100" b="1" u="sng" spc="-15" dirty="0">
                          <a:highlight>
                            <a:srgbClr val="FF00FF"/>
                          </a:highlight>
                          <a:uFill>
                            <a:solidFill>
                              <a:srgbClr val="000000"/>
                            </a:solidFill>
                          </a:uFill>
                          <a:latin typeface="Arial"/>
                          <a:cs typeface="Arial"/>
                        </a:rPr>
                        <a:t> </a:t>
                      </a:r>
                      <a:r>
                        <a:rPr sz="1100" b="1" u="sng" dirty="0">
                          <a:highlight>
                            <a:srgbClr val="FF00FF"/>
                          </a:highlight>
                          <a:uFill>
                            <a:solidFill>
                              <a:srgbClr val="000000"/>
                            </a:solidFill>
                          </a:uFill>
                          <a:latin typeface="Arial"/>
                          <a:cs typeface="Arial"/>
                        </a:rPr>
                        <a:t>in</a:t>
                      </a:r>
                      <a:r>
                        <a:rPr sz="1100" b="1" u="sng" spc="-15" dirty="0">
                          <a:highlight>
                            <a:srgbClr val="FF00FF"/>
                          </a:highlight>
                          <a:uFill>
                            <a:solidFill>
                              <a:srgbClr val="000000"/>
                            </a:solidFill>
                          </a:uFill>
                          <a:latin typeface="Arial"/>
                          <a:cs typeface="Arial"/>
                        </a:rPr>
                        <a:t> </a:t>
                      </a:r>
                      <a:r>
                        <a:rPr sz="1100" b="1" u="sng" dirty="0">
                          <a:highlight>
                            <a:srgbClr val="FF00FF"/>
                          </a:highlight>
                          <a:uFill>
                            <a:solidFill>
                              <a:srgbClr val="000000"/>
                            </a:solidFill>
                          </a:uFill>
                          <a:latin typeface="Arial"/>
                          <a:cs typeface="Arial"/>
                        </a:rPr>
                        <a:t>Certain</a:t>
                      </a:r>
                      <a:r>
                        <a:rPr sz="1100" b="1" u="sng" spc="-10" dirty="0">
                          <a:highlight>
                            <a:srgbClr val="FF00FF"/>
                          </a:highlight>
                          <a:uFill>
                            <a:solidFill>
                              <a:srgbClr val="000000"/>
                            </a:solidFill>
                          </a:uFill>
                          <a:latin typeface="Arial"/>
                          <a:cs typeface="Arial"/>
                        </a:rPr>
                        <a:t> Circumstances</a:t>
                      </a:r>
                      <a:endParaRPr sz="1100" dirty="0">
                        <a:highlight>
                          <a:srgbClr val="FF00FF"/>
                        </a:highlight>
                        <a:latin typeface="Arial"/>
                        <a:cs typeface="Arial"/>
                      </a:endParaRPr>
                    </a:p>
                    <a:p>
                      <a:pPr marL="137160" indent="-86995">
                        <a:lnSpc>
                          <a:spcPts val="1260"/>
                        </a:lnSpc>
                        <a:spcBef>
                          <a:spcPts val="520"/>
                        </a:spcBef>
                        <a:buChar char="•"/>
                        <a:tabLst>
                          <a:tab pos="137160" algn="l"/>
                        </a:tabLst>
                      </a:pPr>
                      <a:r>
                        <a:rPr sz="1100" b="1" spc="-10" dirty="0">
                          <a:highlight>
                            <a:srgbClr val="FF00FF"/>
                          </a:highlight>
                          <a:latin typeface="Arial"/>
                          <a:cs typeface="Arial"/>
                        </a:rPr>
                        <a:t>Consider </a:t>
                      </a:r>
                      <a:r>
                        <a:rPr sz="1100" b="1" dirty="0">
                          <a:highlight>
                            <a:srgbClr val="FF00FF"/>
                          </a:highlight>
                          <a:latin typeface="Arial"/>
                          <a:cs typeface="Arial"/>
                        </a:rPr>
                        <a:t>for</a:t>
                      </a:r>
                      <a:r>
                        <a:rPr sz="1100" b="1" spc="-10" dirty="0">
                          <a:highlight>
                            <a:srgbClr val="FF00FF"/>
                          </a:highlight>
                          <a:latin typeface="Arial"/>
                          <a:cs typeface="Arial"/>
                        </a:rPr>
                        <a:t> </a:t>
                      </a:r>
                      <a:r>
                        <a:rPr sz="1100" b="1" spc="-20" dirty="0">
                          <a:highlight>
                            <a:srgbClr val="FF00FF"/>
                          </a:highlight>
                          <a:latin typeface="Arial"/>
                          <a:cs typeface="Arial"/>
                        </a:rPr>
                        <a:t>IGHV-</a:t>
                      </a:r>
                      <a:r>
                        <a:rPr sz="1100" b="1" dirty="0">
                          <a:highlight>
                            <a:srgbClr val="FF00FF"/>
                          </a:highlight>
                          <a:latin typeface="Arial"/>
                          <a:cs typeface="Arial"/>
                        </a:rPr>
                        <a:t>mutated</a:t>
                      </a:r>
                      <a:r>
                        <a:rPr sz="1100" b="1" spc="-10" dirty="0">
                          <a:highlight>
                            <a:srgbClr val="FF00FF"/>
                          </a:highlight>
                          <a:latin typeface="Arial"/>
                          <a:cs typeface="Arial"/>
                        </a:rPr>
                        <a:t> </a:t>
                      </a:r>
                      <a:r>
                        <a:rPr sz="1100" b="1" dirty="0">
                          <a:highlight>
                            <a:srgbClr val="FF00FF"/>
                          </a:highlight>
                          <a:latin typeface="Arial"/>
                          <a:cs typeface="Arial"/>
                        </a:rPr>
                        <a:t>CLL</a:t>
                      </a:r>
                      <a:r>
                        <a:rPr sz="1100" b="1" spc="-25" dirty="0">
                          <a:highlight>
                            <a:srgbClr val="FF00FF"/>
                          </a:highlight>
                          <a:latin typeface="Arial"/>
                          <a:cs typeface="Arial"/>
                        </a:rPr>
                        <a:t> </a:t>
                      </a:r>
                      <a:r>
                        <a:rPr sz="1100" b="1" dirty="0">
                          <a:highlight>
                            <a:srgbClr val="FF00FF"/>
                          </a:highlight>
                          <a:latin typeface="Arial"/>
                          <a:cs typeface="Arial"/>
                        </a:rPr>
                        <a:t>in</a:t>
                      </a:r>
                      <a:r>
                        <a:rPr sz="1100" b="1" spc="-10" dirty="0">
                          <a:highlight>
                            <a:srgbClr val="FF00FF"/>
                          </a:highlight>
                          <a:latin typeface="Arial"/>
                          <a:cs typeface="Arial"/>
                        </a:rPr>
                        <a:t> </a:t>
                      </a:r>
                      <a:r>
                        <a:rPr sz="1100" b="1" dirty="0">
                          <a:highlight>
                            <a:srgbClr val="FF00FF"/>
                          </a:highlight>
                          <a:latin typeface="Arial"/>
                          <a:cs typeface="Arial"/>
                        </a:rPr>
                        <a:t>patients</a:t>
                      </a:r>
                      <a:r>
                        <a:rPr sz="1100" b="1" spc="-10" dirty="0">
                          <a:highlight>
                            <a:srgbClr val="FF00FF"/>
                          </a:highlight>
                          <a:latin typeface="Arial"/>
                          <a:cs typeface="Arial"/>
                        </a:rPr>
                        <a:t> </a:t>
                      </a:r>
                      <a:r>
                        <a:rPr sz="1100" b="1" dirty="0">
                          <a:highlight>
                            <a:srgbClr val="FF00FF"/>
                          </a:highlight>
                          <a:latin typeface="Arial"/>
                          <a:cs typeface="Arial"/>
                        </a:rPr>
                        <a:t>aged</a:t>
                      </a:r>
                      <a:r>
                        <a:rPr sz="1100" b="1" spc="-10" dirty="0">
                          <a:highlight>
                            <a:srgbClr val="FF00FF"/>
                          </a:highlight>
                          <a:latin typeface="Arial"/>
                          <a:cs typeface="Arial"/>
                        </a:rPr>
                        <a:t> </a:t>
                      </a:r>
                      <a:r>
                        <a:rPr sz="1100" b="1" dirty="0">
                          <a:highlight>
                            <a:srgbClr val="FF00FF"/>
                          </a:highlight>
                          <a:latin typeface="Arial"/>
                          <a:cs typeface="Arial"/>
                        </a:rPr>
                        <a:t>&lt;65</a:t>
                      </a:r>
                      <a:r>
                        <a:rPr sz="1100" b="1" spc="-5" dirty="0">
                          <a:highlight>
                            <a:srgbClr val="FF00FF"/>
                          </a:highlight>
                          <a:latin typeface="Arial"/>
                          <a:cs typeface="Arial"/>
                        </a:rPr>
                        <a:t> </a:t>
                      </a:r>
                      <a:r>
                        <a:rPr sz="1100" b="1" spc="-50" dirty="0">
                          <a:highlight>
                            <a:srgbClr val="FF00FF"/>
                          </a:highlight>
                          <a:latin typeface="Arial"/>
                          <a:cs typeface="Arial"/>
                        </a:rPr>
                        <a:t>y</a:t>
                      </a:r>
                      <a:endParaRPr sz="1100" dirty="0">
                        <a:highlight>
                          <a:srgbClr val="FF00FF"/>
                        </a:highlight>
                        <a:latin typeface="Arial"/>
                        <a:cs typeface="Arial"/>
                      </a:endParaRPr>
                    </a:p>
                    <a:p>
                      <a:pPr marL="142240">
                        <a:lnSpc>
                          <a:spcPts val="1200"/>
                        </a:lnSpc>
                      </a:pPr>
                      <a:r>
                        <a:rPr sz="1100" b="1" dirty="0">
                          <a:highlight>
                            <a:srgbClr val="FF00FF"/>
                          </a:highlight>
                          <a:latin typeface="Arial"/>
                          <a:cs typeface="Arial"/>
                        </a:rPr>
                        <a:t>without significant </a:t>
                      </a:r>
                      <a:r>
                        <a:rPr sz="1100" b="1" spc="-10" dirty="0">
                          <a:highlight>
                            <a:srgbClr val="FF00FF"/>
                          </a:highlight>
                          <a:latin typeface="Arial"/>
                          <a:cs typeface="Arial"/>
                        </a:rPr>
                        <a:t>comorbidities</a:t>
                      </a:r>
                      <a:endParaRPr sz="1100" dirty="0">
                        <a:highlight>
                          <a:srgbClr val="FF00FF"/>
                        </a:highlight>
                        <a:latin typeface="Arial"/>
                        <a:cs typeface="Arial"/>
                      </a:endParaRPr>
                    </a:p>
                    <a:p>
                      <a:pPr marL="236220" indent="-139700">
                        <a:lnSpc>
                          <a:spcPts val="1200"/>
                        </a:lnSpc>
                        <a:buSzPct val="90909"/>
                        <a:buFont typeface="Arial"/>
                        <a:buChar char="►"/>
                        <a:tabLst>
                          <a:tab pos="236220" algn="l"/>
                        </a:tabLst>
                      </a:pPr>
                      <a:r>
                        <a:rPr sz="1100" b="1" dirty="0">
                          <a:highlight>
                            <a:srgbClr val="FF00FF"/>
                          </a:highlight>
                          <a:latin typeface="Arial"/>
                          <a:cs typeface="Arial"/>
                        </a:rPr>
                        <a:t>FCR</a:t>
                      </a:r>
                      <a:r>
                        <a:rPr sz="1100" b="1" spc="10" dirty="0">
                          <a:highlight>
                            <a:srgbClr val="FF00FF"/>
                          </a:highlight>
                          <a:latin typeface="Arial"/>
                          <a:cs typeface="Arial"/>
                        </a:rPr>
                        <a:t> </a:t>
                      </a:r>
                      <a:r>
                        <a:rPr sz="1100" b="1" dirty="0">
                          <a:highlight>
                            <a:srgbClr val="FF00FF"/>
                          </a:highlight>
                          <a:latin typeface="Arial"/>
                          <a:cs typeface="Arial"/>
                        </a:rPr>
                        <a:t>(fludarabine,</a:t>
                      </a:r>
                      <a:r>
                        <a:rPr sz="1100" b="1" spc="-50" dirty="0">
                          <a:highlight>
                            <a:srgbClr val="FF00FF"/>
                          </a:highlight>
                          <a:latin typeface="Arial"/>
                          <a:cs typeface="Arial"/>
                        </a:rPr>
                        <a:t> </a:t>
                      </a:r>
                      <a:r>
                        <a:rPr sz="1100" b="1" spc="-10" dirty="0">
                          <a:highlight>
                            <a:srgbClr val="FF00FF"/>
                          </a:highlight>
                          <a:latin typeface="Arial"/>
                          <a:cs typeface="Arial"/>
                        </a:rPr>
                        <a:t>cyclophosphamide,</a:t>
                      </a:r>
                      <a:r>
                        <a:rPr sz="1100" b="1" spc="10" dirty="0">
                          <a:highlight>
                            <a:srgbClr val="FF00FF"/>
                          </a:highlight>
                          <a:latin typeface="Arial"/>
                          <a:cs typeface="Arial"/>
                        </a:rPr>
                        <a:t> </a:t>
                      </a:r>
                      <a:r>
                        <a:rPr sz="1100" b="1" spc="-10" dirty="0">
                          <a:highlight>
                            <a:srgbClr val="FF00FF"/>
                          </a:highlight>
                          <a:latin typeface="Arial"/>
                          <a:cs typeface="Arial"/>
                        </a:rPr>
                        <a:t>rituximab)</a:t>
                      </a:r>
                      <a:r>
                        <a:rPr sz="1350" b="1" spc="-15" baseline="24691" dirty="0">
                          <a:highlight>
                            <a:srgbClr val="FF00FF"/>
                          </a:highlight>
                          <a:latin typeface="Arial"/>
                          <a:cs typeface="Arial"/>
                        </a:rPr>
                        <a:t>k,l</a:t>
                      </a:r>
                      <a:endParaRPr sz="1350" baseline="24691" dirty="0">
                        <a:highlight>
                          <a:srgbClr val="FF00FF"/>
                        </a:highlight>
                        <a:latin typeface="Arial"/>
                        <a:cs typeface="Arial"/>
                      </a:endParaRPr>
                    </a:p>
                    <a:p>
                      <a:pPr marL="137160" marR="137160" indent="-86995">
                        <a:lnSpc>
                          <a:spcPts val="1200"/>
                        </a:lnSpc>
                        <a:spcBef>
                          <a:spcPts val="80"/>
                        </a:spcBef>
                        <a:buChar char="•"/>
                        <a:tabLst>
                          <a:tab pos="142240" algn="l"/>
                        </a:tabLst>
                      </a:pPr>
                      <a:r>
                        <a:rPr sz="1100" b="1" spc="-10" dirty="0">
                          <a:highlight>
                            <a:srgbClr val="FF00FF"/>
                          </a:highlight>
                          <a:latin typeface="Arial"/>
                          <a:cs typeface="Arial"/>
                        </a:rPr>
                        <a:t>Consider</a:t>
                      </a:r>
                      <a:r>
                        <a:rPr sz="1100" b="1" spc="-15" dirty="0">
                          <a:highlight>
                            <a:srgbClr val="FF00FF"/>
                          </a:highlight>
                          <a:latin typeface="Arial"/>
                          <a:cs typeface="Arial"/>
                        </a:rPr>
                        <a:t> </a:t>
                      </a:r>
                      <a:r>
                        <a:rPr sz="1100" b="1" dirty="0">
                          <a:highlight>
                            <a:srgbClr val="FF00FF"/>
                          </a:highlight>
                          <a:latin typeface="Arial"/>
                          <a:cs typeface="Arial"/>
                        </a:rPr>
                        <a:t>when</a:t>
                      </a:r>
                      <a:r>
                        <a:rPr sz="1100" b="1" spc="-20" dirty="0">
                          <a:highlight>
                            <a:srgbClr val="FF00FF"/>
                          </a:highlight>
                          <a:latin typeface="Arial"/>
                          <a:cs typeface="Arial"/>
                        </a:rPr>
                        <a:t> </a:t>
                      </a:r>
                      <a:r>
                        <a:rPr sz="1100" b="1" dirty="0">
                          <a:highlight>
                            <a:srgbClr val="FF00FF"/>
                          </a:highlight>
                          <a:latin typeface="Arial"/>
                          <a:cs typeface="Arial"/>
                        </a:rPr>
                        <a:t>BTKi</a:t>
                      </a:r>
                      <a:r>
                        <a:rPr sz="1100" b="1" spc="-15" dirty="0">
                          <a:highlight>
                            <a:srgbClr val="FF00FF"/>
                          </a:highlight>
                          <a:latin typeface="Arial"/>
                          <a:cs typeface="Arial"/>
                        </a:rPr>
                        <a:t> </a:t>
                      </a:r>
                      <a:r>
                        <a:rPr sz="1100" b="1" dirty="0">
                          <a:highlight>
                            <a:srgbClr val="FF00FF"/>
                          </a:highlight>
                          <a:latin typeface="Arial"/>
                          <a:cs typeface="Arial"/>
                        </a:rPr>
                        <a:t>and</a:t>
                      </a:r>
                      <a:r>
                        <a:rPr sz="1100" b="1" spc="-15" dirty="0">
                          <a:highlight>
                            <a:srgbClr val="FF00FF"/>
                          </a:highlight>
                          <a:latin typeface="Arial"/>
                          <a:cs typeface="Arial"/>
                        </a:rPr>
                        <a:t> </a:t>
                      </a:r>
                      <a:r>
                        <a:rPr sz="1100" b="1" spc="-10" dirty="0">
                          <a:highlight>
                            <a:srgbClr val="FF00FF"/>
                          </a:highlight>
                          <a:latin typeface="Arial"/>
                          <a:cs typeface="Arial"/>
                        </a:rPr>
                        <a:t>venetoclax</a:t>
                      </a:r>
                      <a:r>
                        <a:rPr sz="1100" b="1" spc="-15" dirty="0">
                          <a:highlight>
                            <a:srgbClr val="FF00FF"/>
                          </a:highlight>
                          <a:latin typeface="Arial"/>
                          <a:cs typeface="Arial"/>
                        </a:rPr>
                        <a:t> </a:t>
                      </a:r>
                      <a:r>
                        <a:rPr sz="1100" b="1" dirty="0">
                          <a:highlight>
                            <a:srgbClr val="FF00FF"/>
                          </a:highlight>
                          <a:latin typeface="Arial"/>
                          <a:cs typeface="Arial"/>
                        </a:rPr>
                        <a:t>are</a:t>
                      </a:r>
                      <a:r>
                        <a:rPr sz="1100" b="1" spc="-15" dirty="0">
                          <a:highlight>
                            <a:srgbClr val="FF00FF"/>
                          </a:highlight>
                          <a:latin typeface="Arial"/>
                          <a:cs typeface="Arial"/>
                        </a:rPr>
                        <a:t> </a:t>
                      </a:r>
                      <a:r>
                        <a:rPr sz="1100" b="1" dirty="0">
                          <a:highlight>
                            <a:srgbClr val="FF00FF"/>
                          </a:highlight>
                          <a:latin typeface="Arial"/>
                          <a:cs typeface="Arial"/>
                        </a:rPr>
                        <a:t>not</a:t>
                      </a:r>
                      <a:r>
                        <a:rPr sz="1100" b="1" spc="-15" dirty="0">
                          <a:highlight>
                            <a:srgbClr val="FF00FF"/>
                          </a:highlight>
                          <a:latin typeface="Arial"/>
                          <a:cs typeface="Arial"/>
                        </a:rPr>
                        <a:t> </a:t>
                      </a:r>
                      <a:r>
                        <a:rPr sz="1100" b="1" spc="-10" dirty="0">
                          <a:highlight>
                            <a:srgbClr val="FF00FF"/>
                          </a:highlight>
                          <a:latin typeface="Arial"/>
                          <a:cs typeface="Arial"/>
                        </a:rPr>
                        <a:t>available 	</a:t>
                      </a:r>
                      <a:r>
                        <a:rPr sz="1100" b="1" dirty="0">
                          <a:highlight>
                            <a:srgbClr val="FF00FF"/>
                          </a:highlight>
                          <a:latin typeface="Arial"/>
                          <a:cs typeface="Arial"/>
                        </a:rPr>
                        <a:t>or</a:t>
                      </a:r>
                      <a:r>
                        <a:rPr sz="1100" b="1" spc="-25" dirty="0">
                          <a:highlight>
                            <a:srgbClr val="FF00FF"/>
                          </a:highlight>
                          <a:latin typeface="Arial"/>
                          <a:cs typeface="Arial"/>
                        </a:rPr>
                        <a:t> </a:t>
                      </a:r>
                      <a:r>
                        <a:rPr sz="1100" b="1" dirty="0">
                          <a:highlight>
                            <a:srgbClr val="FF00FF"/>
                          </a:highlight>
                          <a:latin typeface="Arial"/>
                          <a:cs typeface="Arial"/>
                        </a:rPr>
                        <a:t>contraindicated</a:t>
                      </a:r>
                      <a:r>
                        <a:rPr sz="1100" b="1" spc="-20" dirty="0">
                          <a:highlight>
                            <a:srgbClr val="FF00FF"/>
                          </a:highlight>
                          <a:latin typeface="Arial"/>
                          <a:cs typeface="Arial"/>
                        </a:rPr>
                        <a:t> </a:t>
                      </a:r>
                      <a:r>
                        <a:rPr sz="1100" b="1" dirty="0">
                          <a:highlight>
                            <a:srgbClr val="FF00FF"/>
                          </a:highlight>
                          <a:latin typeface="Arial"/>
                          <a:cs typeface="Arial"/>
                        </a:rPr>
                        <a:t>or</a:t>
                      </a:r>
                      <a:r>
                        <a:rPr sz="1100" b="1" spc="-25" dirty="0">
                          <a:highlight>
                            <a:srgbClr val="FF00FF"/>
                          </a:highlight>
                          <a:latin typeface="Arial"/>
                          <a:cs typeface="Arial"/>
                        </a:rPr>
                        <a:t> </a:t>
                      </a:r>
                      <a:r>
                        <a:rPr sz="1100" b="1" dirty="0">
                          <a:highlight>
                            <a:srgbClr val="FF00FF"/>
                          </a:highlight>
                          <a:latin typeface="Arial"/>
                          <a:cs typeface="Arial"/>
                        </a:rPr>
                        <a:t>rapid</a:t>
                      </a:r>
                      <a:r>
                        <a:rPr sz="1100" b="1" spc="-20" dirty="0">
                          <a:highlight>
                            <a:srgbClr val="FF00FF"/>
                          </a:highlight>
                          <a:latin typeface="Arial"/>
                          <a:cs typeface="Arial"/>
                        </a:rPr>
                        <a:t> </a:t>
                      </a:r>
                      <a:r>
                        <a:rPr sz="1100" b="1" dirty="0">
                          <a:highlight>
                            <a:srgbClr val="FF00FF"/>
                          </a:highlight>
                          <a:latin typeface="Arial"/>
                          <a:cs typeface="Arial"/>
                        </a:rPr>
                        <a:t>disease</a:t>
                      </a:r>
                      <a:r>
                        <a:rPr sz="1100" b="1" spc="-25" dirty="0">
                          <a:highlight>
                            <a:srgbClr val="FF00FF"/>
                          </a:highlight>
                          <a:latin typeface="Arial"/>
                          <a:cs typeface="Arial"/>
                        </a:rPr>
                        <a:t> </a:t>
                      </a:r>
                      <a:r>
                        <a:rPr sz="1100" b="1" dirty="0">
                          <a:highlight>
                            <a:srgbClr val="FF00FF"/>
                          </a:highlight>
                          <a:latin typeface="Arial"/>
                          <a:cs typeface="Arial"/>
                        </a:rPr>
                        <a:t>debulking</a:t>
                      </a:r>
                      <a:r>
                        <a:rPr sz="1100" b="1" spc="-20" dirty="0">
                          <a:highlight>
                            <a:srgbClr val="FF00FF"/>
                          </a:highlight>
                          <a:latin typeface="Arial"/>
                          <a:cs typeface="Arial"/>
                        </a:rPr>
                        <a:t> </a:t>
                      </a:r>
                      <a:r>
                        <a:rPr sz="1100" b="1" spc="-10" dirty="0">
                          <a:highlight>
                            <a:srgbClr val="FF00FF"/>
                          </a:highlight>
                          <a:latin typeface="Arial"/>
                          <a:cs typeface="Arial"/>
                        </a:rPr>
                        <a:t>needed</a:t>
                      </a:r>
                      <a:endParaRPr sz="1100" dirty="0">
                        <a:highlight>
                          <a:srgbClr val="FF00FF"/>
                        </a:highlight>
                        <a:latin typeface="Arial"/>
                        <a:cs typeface="Arial"/>
                      </a:endParaRPr>
                    </a:p>
                    <a:p>
                      <a:pPr marL="236220" indent="-139700">
                        <a:lnSpc>
                          <a:spcPts val="1120"/>
                        </a:lnSpc>
                        <a:buSzPct val="90909"/>
                        <a:buFont typeface="Arial"/>
                        <a:buChar char="►"/>
                        <a:tabLst>
                          <a:tab pos="236220" algn="l"/>
                        </a:tabLst>
                      </a:pPr>
                      <a:r>
                        <a:rPr sz="1100" b="1" spc="-10" dirty="0">
                          <a:highlight>
                            <a:srgbClr val="FF00FF"/>
                          </a:highlight>
                          <a:latin typeface="Arial"/>
                          <a:cs typeface="Arial"/>
                        </a:rPr>
                        <a:t>Bendamustine</a:t>
                      </a:r>
                      <a:r>
                        <a:rPr sz="1350" b="1" spc="-15" baseline="24691" dirty="0">
                          <a:highlight>
                            <a:srgbClr val="FF00FF"/>
                          </a:highlight>
                          <a:latin typeface="Arial"/>
                          <a:cs typeface="Arial"/>
                        </a:rPr>
                        <a:t>m</a:t>
                      </a:r>
                      <a:r>
                        <a:rPr sz="1350" b="1" spc="60" baseline="24691" dirty="0">
                          <a:highlight>
                            <a:srgbClr val="FF00FF"/>
                          </a:highlight>
                          <a:latin typeface="Arial"/>
                          <a:cs typeface="Arial"/>
                        </a:rPr>
                        <a:t> </a:t>
                      </a:r>
                      <a:r>
                        <a:rPr sz="1100" b="1" dirty="0">
                          <a:highlight>
                            <a:srgbClr val="FF00FF"/>
                          </a:highlight>
                          <a:latin typeface="Arial"/>
                          <a:cs typeface="Arial"/>
                        </a:rPr>
                        <a:t>+</a:t>
                      </a:r>
                      <a:r>
                        <a:rPr sz="1100" b="1" spc="-15" dirty="0">
                          <a:highlight>
                            <a:srgbClr val="FF00FF"/>
                          </a:highlight>
                          <a:latin typeface="Arial"/>
                          <a:cs typeface="Arial"/>
                        </a:rPr>
                        <a:t> </a:t>
                      </a:r>
                      <a:r>
                        <a:rPr sz="1100" b="1" spc="-10" dirty="0">
                          <a:highlight>
                            <a:srgbClr val="FF00FF"/>
                          </a:highlight>
                          <a:latin typeface="Arial"/>
                          <a:cs typeface="Arial"/>
                        </a:rPr>
                        <a:t>anti-</a:t>
                      </a:r>
                      <a:r>
                        <a:rPr sz="1100" b="1" dirty="0">
                          <a:highlight>
                            <a:srgbClr val="FF00FF"/>
                          </a:highlight>
                          <a:latin typeface="Arial"/>
                          <a:cs typeface="Arial"/>
                        </a:rPr>
                        <a:t>CD20</a:t>
                      </a:r>
                      <a:r>
                        <a:rPr sz="1100" b="1" spc="-15" dirty="0">
                          <a:highlight>
                            <a:srgbClr val="FF00FF"/>
                          </a:highlight>
                          <a:latin typeface="Arial"/>
                          <a:cs typeface="Arial"/>
                        </a:rPr>
                        <a:t> </a:t>
                      </a:r>
                      <a:r>
                        <a:rPr sz="1100" b="1" spc="-10" dirty="0">
                          <a:highlight>
                            <a:srgbClr val="FF00FF"/>
                          </a:highlight>
                          <a:latin typeface="Arial"/>
                          <a:cs typeface="Arial"/>
                        </a:rPr>
                        <a:t>mAb</a:t>
                      </a:r>
                      <a:r>
                        <a:rPr sz="1350" b="1" spc="-15" baseline="24691" dirty="0">
                          <a:highlight>
                            <a:srgbClr val="FF00FF"/>
                          </a:highlight>
                          <a:latin typeface="Arial"/>
                          <a:cs typeface="Arial"/>
                        </a:rPr>
                        <a:t>n,o</a:t>
                      </a:r>
                      <a:endParaRPr sz="1350" baseline="24691" dirty="0">
                        <a:highlight>
                          <a:srgbClr val="FF00FF"/>
                        </a:highlight>
                        <a:latin typeface="Arial"/>
                        <a:cs typeface="Arial"/>
                      </a:endParaRPr>
                    </a:p>
                    <a:p>
                      <a:pPr marL="236220" indent="-139700">
                        <a:lnSpc>
                          <a:spcPts val="1200"/>
                        </a:lnSpc>
                        <a:buSzPct val="90909"/>
                        <a:buFont typeface="Arial"/>
                        <a:buChar char="►"/>
                        <a:tabLst>
                          <a:tab pos="236220" algn="l"/>
                        </a:tabLst>
                      </a:pPr>
                      <a:r>
                        <a:rPr sz="1100" b="1" spc="-10" dirty="0">
                          <a:highlight>
                            <a:srgbClr val="FF00FF"/>
                          </a:highlight>
                          <a:latin typeface="Arial"/>
                          <a:cs typeface="Arial"/>
                        </a:rPr>
                        <a:t>Obinutuzumab</a:t>
                      </a:r>
                      <a:r>
                        <a:rPr sz="1100" b="1" spc="15" dirty="0">
                          <a:highlight>
                            <a:srgbClr val="FF00FF"/>
                          </a:highlight>
                          <a:latin typeface="Arial"/>
                          <a:cs typeface="Arial"/>
                        </a:rPr>
                        <a:t> </a:t>
                      </a:r>
                      <a:r>
                        <a:rPr sz="1100" b="1" dirty="0">
                          <a:highlight>
                            <a:srgbClr val="FF00FF"/>
                          </a:highlight>
                          <a:latin typeface="Arial"/>
                          <a:cs typeface="Arial"/>
                        </a:rPr>
                        <a:t>±</a:t>
                      </a:r>
                      <a:r>
                        <a:rPr sz="1100" b="1" spc="20" dirty="0">
                          <a:highlight>
                            <a:srgbClr val="FF00FF"/>
                          </a:highlight>
                          <a:latin typeface="Arial"/>
                          <a:cs typeface="Arial"/>
                        </a:rPr>
                        <a:t> </a:t>
                      </a:r>
                      <a:r>
                        <a:rPr sz="1100" b="1" spc="-10" dirty="0">
                          <a:highlight>
                            <a:srgbClr val="FF00FF"/>
                          </a:highlight>
                          <a:latin typeface="Arial"/>
                          <a:cs typeface="Arial"/>
                        </a:rPr>
                        <a:t>chlorambucil</a:t>
                      </a:r>
                      <a:r>
                        <a:rPr sz="1350" b="1" spc="-15" baseline="24691" dirty="0">
                          <a:highlight>
                            <a:srgbClr val="FF00FF"/>
                          </a:highlight>
                          <a:latin typeface="Arial"/>
                          <a:cs typeface="Arial"/>
                        </a:rPr>
                        <a:t>p</a:t>
                      </a:r>
                      <a:endParaRPr sz="1350" baseline="24691" dirty="0">
                        <a:highlight>
                          <a:srgbClr val="FF00FF"/>
                        </a:highlight>
                        <a:latin typeface="Arial"/>
                        <a:cs typeface="Arial"/>
                      </a:endParaRPr>
                    </a:p>
                    <a:p>
                      <a:pPr marL="233679" marR="196215" indent="-137795">
                        <a:lnSpc>
                          <a:spcPts val="1200"/>
                        </a:lnSpc>
                        <a:spcBef>
                          <a:spcPts val="80"/>
                        </a:spcBef>
                        <a:buSzPct val="90909"/>
                        <a:buFont typeface="Arial"/>
                        <a:buChar char="►"/>
                        <a:tabLst>
                          <a:tab pos="233679" algn="l"/>
                          <a:tab pos="235585" algn="l"/>
                        </a:tabLst>
                      </a:pPr>
                      <a:r>
                        <a:rPr sz="1100" b="1" spc="-20" dirty="0">
                          <a:highlight>
                            <a:srgbClr val="FF00FF"/>
                          </a:highlight>
                          <a:latin typeface="Arial"/>
                          <a:cs typeface="Arial"/>
                        </a:rPr>
                        <a:t>High-</a:t>
                      </a:r>
                      <a:r>
                        <a:rPr sz="1100" b="1" dirty="0">
                          <a:highlight>
                            <a:srgbClr val="FF00FF"/>
                          </a:highlight>
                          <a:latin typeface="Arial"/>
                          <a:cs typeface="Arial"/>
                        </a:rPr>
                        <a:t>dose</a:t>
                      </a:r>
                      <a:r>
                        <a:rPr sz="1100" b="1" spc="15" dirty="0">
                          <a:highlight>
                            <a:srgbClr val="FF00FF"/>
                          </a:highlight>
                          <a:latin typeface="Arial"/>
                          <a:cs typeface="Arial"/>
                        </a:rPr>
                        <a:t> </a:t>
                      </a:r>
                      <a:r>
                        <a:rPr sz="1100" b="1" spc="-10" dirty="0">
                          <a:highlight>
                            <a:srgbClr val="FF00FF"/>
                          </a:highlight>
                          <a:latin typeface="Arial"/>
                          <a:cs typeface="Arial"/>
                        </a:rPr>
                        <a:t>methylprednisolone</a:t>
                      </a:r>
                      <a:r>
                        <a:rPr sz="1100" b="1" spc="15" dirty="0">
                          <a:highlight>
                            <a:srgbClr val="FF00FF"/>
                          </a:highlight>
                          <a:latin typeface="Arial"/>
                          <a:cs typeface="Arial"/>
                        </a:rPr>
                        <a:t> </a:t>
                      </a:r>
                      <a:r>
                        <a:rPr sz="1100" b="1" dirty="0">
                          <a:highlight>
                            <a:srgbClr val="FF00FF"/>
                          </a:highlight>
                          <a:latin typeface="Arial"/>
                          <a:cs typeface="Arial"/>
                        </a:rPr>
                        <a:t>(HDMP)</a:t>
                      </a:r>
                      <a:r>
                        <a:rPr sz="1100" b="1" spc="15" dirty="0">
                          <a:highlight>
                            <a:srgbClr val="FF00FF"/>
                          </a:highlight>
                          <a:latin typeface="Arial"/>
                          <a:cs typeface="Arial"/>
                        </a:rPr>
                        <a:t> </a:t>
                      </a:r>
                      <a:r>
                        <a:rPr sz="1100" b="1" dirty="0">
                          <a:highlight>
                            <a:srgbClr val="FF00FF"/>
                          </a:highlight>
                          <a:latin typeface="Arial"/>
                          <a:cs typeface="Arial"/>
                        </a:rPr>
                        <a:t>+</a:t>
                      </a:r>
                      <a:r>
                        <a:rPr sz="1100" b="1" spc="15" dirty="0">
                          <a:highlight>
                            <a:srgbClr val="FF00FF"/>
                          </a:highlight>
                          <a:latin typeface="Arial"/>
                          <a:cs typeface="Arial"/>
                        </a:rPr>
                        <a:t> </a:t>
                      </a:r>
                      <a:r>
                        <a:rPr sz="1100" b="1" spc="-10" dirty="0">
                          <a:highlight>
                            <a:srgbClr val="FF00FF"/>
                          </a:highlight>
                          <a:latin typeface="Arial"/>
                          <a:cs typeface="Arial"/>
                        </a:rPr>
                        <a:t>anti-</a:t>
                      </a:r>
                      <a:r>
                        <a:rPr sz="1100" b="1" spc="-20" dirty="0">
                          <a:highlight>
                            <a:srgbClr val="FF00FF"/>
                          </a:highlight>
                          <a:latin typeface="Arial"/>
                          <a:cs typeface="Arial"/>
                        </a:rPr>
                        <a:t>CD20 </a:t>
                      </a:r>
                      <a:r>
                        <a:rPr sz="1100" b="1" dirty="0">
                          <a:highlight>
                            <a:srgbClr val="FF00FF"/>
                          </a:highlight>
                          <a:latin typeface="Arial"/>
                          <a:cs typeface="Arial"/>
                        </a:rPr>
                        <a:t>mAb</a:t>
                      </a:r>
                      <a:r>
                        <a:rPr sz="1350" b="1" baseline="24691" dirty="0">
                          <a:highlight>
                            <a:srgbClr val="FF00FF"/>
                          </a:highlight>
                          <a:latin typeface="Arial"/>
                          <a:cs typeface="Arial"/>
                        </a:rPr>
                        <a:t>n</a:t>
                      </a:r>
                      <a:r>
                        <a:rPr sz="1350" b="1" spc="-30" baseline="24691" dirty="0">
                          <a:highlight>
                            <a:srgbClr val="FF00FF"/>
                          </a:highlight>
                          <a:latin typeface="Arial"/>
                          <a:cs typeface="Arial"/>
                        </a:rPr>
                        <a:t> </a:t>
                      </a:r>
                      <a:r>
                        <a:rPr sz="1100" b="1" dirty="0">
                          <a:highlight>
                            <a:srgbClr val="FF00FF"/>
                          </a:highlight>
                          <a:latin typeface="Arial"/>
                          <a:cs typeface="Arial"/>
                        </a:rPr>
                        <a:t>(category</a:t>
                      </a:r>
                      <a:r>
                        <a:rPr sz="1100" b="1" spc="-20" dirty="0">
                          <a:highlight>
                            <a:srgbClr val="FF00FF"/>
                          </a:highlight>
                          <a:latin typeface="Arial"/>
                          <a:cs typeface="Arial"/>
                        </a:rPr>
                        <a:t> </a:t>
                      </a:r>
                      <a:r>
                        <a:rPr sz="1100" b="1" dirty="0">
                          <a:highlight>
                            <a:srgbClr val="FF00FF"/>
                          </a:highlight>
                          <a:latin typeface="Arial"/>
                          <a:cs typeface="Arial"/>
                        </a:rPr>
                        <a:t>2B;</a:t>
                      </a:r>
                      <a:r>
                        <a:rPr sz="1100" b="1" spc="-20" dirty="0">
                          <a:highlight>
                            <a:srgbClr val="FF00FF"/>
                          </a:highlight>
                          <a:latin typeface="Arial"/>
                          <a:cs typeface="Arial"/>
                        </a:rPr>
                        <a:t> </a:t>
                      </a:r>
                      <a:r>
                        <a:rPr sz="1100" b="1" spc="-10" dirty="0">
                          <a:highlight>
                            <a:srgbClr val="FF00FF"/>
                          </a:highlight>
                          <a:latin typeface="Arial"/>
                          <a:cs typeface="Arial"/>
                        </a:rPr>
                        <a:t>category</a:t>
                      </a:r>
                      <a:r>
                        <a:rPr sz="1100" b="1" spc="-20" dirty="0">
                          <a:highlight>
                            <a:srgbClr val="FF00FF"/>
                          </a:highlight>
                          <a:latin typeface="Arial"/>
                          <a:cs typeface="Arial"/>
                        </a:rPr>
                        <a:t> </a:t>
                      </a:r>
                      <a:r>
                        <a:rPr sz="1100" b="1" dirty="0">
                          <a:highlight>
                            <a:srgbClr val="FF00FF"/>
                          </a:highlight>
                          <a:latin typeface="Arial"/>
                          <a:cs typeface="Arial"/>
                        </a:rPr>
                        <a:t>3</a:t>
                      </a:r>
                      <a:r>
                        <a:rPr sz="1100" b="1" spc="-20" dirty="0">
                          <a:highlight>
                            <a:srgbClr val="FF00FF"/>
                          </a:highlight>
                          <a:latin typeface="Arial"/>
                          <a:cs typeface="Arial"/>
                        </a:rPr>
                        <a:t> </a:t>
                      </a:r>
                      <a:r>
                        <a:rPr sz="1100" b="1" dirty="0">
                          <a:highlight>
                            <a:srgbClr val="FF00FF"/>
                          </a:highlight>
                          <a:latin typeface="Arial"/>
                          <a:cs typeface="Arial"/>
                        </a:rPr>
                        <a:t>for</a:t>
                      </a:r>
                      <a:r>
                        <a:rPr sz="1100" b="1" spc="-20" dirty="0">
                          <a:highlight>
                            <a:srgbClr val="FF00FF"/>
                          </a:highlight>
                          <a:latin typeface="Arial"/>
                          <a:cs typeface="Arial"/>
                        </a:rPr>
                        <a:t> </a:t>
                      </a:r>
                      <a:r>
                        <a:rPr sz="1100" b="1" dirty="0">
                          <a:highlight>
                            <a:srgbClr val="FF00FF"/>
                          </a:highlight>
                          <a:latin typeface="Arial"/>
                          <a:cs typeface="Arial"/>
                        </a:rPr>
                        <a:t>patients</a:t>
                      </a:r>
                      <a:r>
                        <a:rPr sz="1100" b="1" spc="-15" dirty="0">
                          <a:highlight>
                            <a:srgbClr val="FF00FF"/>
                          </a:highlight>
                          <a:latin typeface="Arial"/>
                          <a:cs typeface="Arial"/>
                        </a:rPr>
                        <a:t> </a:t>
                      </a:r>
                      <a:r>
                        <a:rPr sz="1100" b="1" dirty="0">
                          <a:highlight>
                            <a:srgbClr val="FF00FF"/>
                          </a:highlight>
                          <a:latin typeface="Arial"/>
                          <a:cs typeface="Arial"/>
                        </a:rPr>
                        <a:t>&lt;65</a:t>
                      </a:r>
                      <a:r>
                        <a:rPr sz="1100" b="1" spc="-20" dirty="0">
                          <a:highlight>
                            <a:srgbClr val="FF00FF"/>
                          </a:highlight>
                          <a:latin typeface="Arial"/>
                          <a:cs typeface="Arial"/>
                        </a:rPr>
                        <a:t> </a:t>
                      </a:r>
                      <a:r>
                        <a:rPr sz="1100" b="1" spc="-50" dirty="0">
                          <a:highlight>
                            <a:srgbClr val="FF00FF"/>
                          </a:highlight>
                          <a:latin typeface="Arial"/>
                          <a:cs typeface="Arial"/>
                        </a:rPr>
                        <a:t>y </a:t>
                      </a:r>
                      <a:r>
                        <a:rPr sz="1100" b="1" dirty="0">
                          <a:highlight>
                            <a:srgbClr val="FF00FF"/>
                          </a:highlight>
                          <a:latin typeface="Arial"/>
                          <a:cs typeface="Arial"/>
                        </a:rPr>
                        <a:t>without significant </a:t>
                      </a:r>
                      <a:r>
                        <a:rPr sz="1100" b="1" spc="-10" dirty="0">
                          <a:highlight>
                            <a:srgbClr val="FF00FF"/>
                          </a:highlight>
                          <a:latin typeface="Arial"/>
                          <a:cs typeface="Arial"/>
                        </a:rPr>
                        <a:t>comorbidities)</a:t>
                      </a:r>
                      <a:endParaRPr sz="1100" dirty="0">
                        <a:highlight>
                          <a:srgbClr val="FF00FF"/>
                        </a:highlight>
                        <a:latin typeface="Arial"/>
                        <a:cs typeface="Arial"/>
                      </a:endParaRPr>
                    </a:p>
                  </a:txBody>
                  <a:tcPr marL="0" marR="0" marT="12700" marB="0">
                    <a:lnL w="12700">
                      <a:solidFill>
                        <a:srgbClr val="000000"/>
                      </a:solidFill>
                      <a:prstDash val="solid"/>
                    </a:lnL>
                    <a:lnR w="12700">
                      <a:solidFill>
                        <a:srgbClr val="000000"/>
                      </a:solidFill>
                      <a:prstDash val="solid"/>
                    </a:lnR>
                    <a:lnB w="12700">
                      <a:solidFill>
                        <a:srgbClr val="000000"/>
                      </a:solidFill>
                      <a:prstDash val="solid"/>
                    </a:lnB>
                  </a:tcPr>
                </a:tc>
                <a:extLst>
                  <a:ext uri="{0D108BD9-81ED-4DB2-BD59-A6C34878D82A}">
                    <a16:rowId xmlns:a16="http://schemas.microsoft.com/office/drawing/2014/main" xmlns="" val="10001"/>
                  </a:ext>
                </a:extLst>
              </a:tr>
            </a:tbl>
          </a:graphicData>
        </a:graphic>
      </p:graphicFrame>
      <p:sp>
        <p:nvSpPr>
          <p:cNvPr id="13" name="object 13"/>
          <p:cNvSpPr txBox="1"/>
          <p:nvPr/>
        </p:nvSpPr>
        <p:spPr>
          <a:xfrm>
            <a:off x="380491" y="4023591"/>
            <a:ext cx="1681480" cy="17780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200" b="0" i="0" u="none" strike="noStrike" kern="0" cap="none" spc="0" normalizeH="0" baseline="20833" noProof="0" dirty="0">
                <a:ln>
                  <a:noFill/>
                </a:ln>
                <a:solidFill>
                  <a:sysClr val="windowText" lastClr="000000"/>
                </a:solidFill>
                <a:effectLst/>
                <a:uLnTx/>
                <a:uFillTx/>
                <a:latin typeface="Arial"/>
                <a:cs typeface="Arial"/>
              </a:rPr>
              <a:t>*</a:t>
            </a:r>
            <a:r>
              <a:rPr kumimoji="0" sz="1200" b="0" i="0" u="none" strike="noStrike" kern="0" cap="none" spc="-30" normalizeH="0" baseline="20833" noProof="0" dirty="0">
                <a:ln>
                  <a:noFill/>
                </a:ln>
                <a:solidFill>
                  <a:sysClr val="windowText" lastClr="000000"/>
                </a:solidFill>
                <a:effectLst/>
                <a:uLnTx/>
                <a:uFillTx/>
                <a:latin typeface="Arial"/>
                <a:cs typeface="Arial"/>
              </a:rPr>
              <a:t> </a:t>
            </a:r>
            <a:r>
              <a:rPr kumimoji="0" sz="1000" b="0" i="0" u="none" strike="noStrike" kern="0" cap="none" spc="0" normalizeH="0" baseline="0" noProof="0" dirty="0">
                <a:ln>
                  <a:noFill/>
                </a:ln>
                <a:solidFill>
                  <a:sysClr val="windowText" lastClr="000000"/>
                </a:solidFill>
                <a:effectLst/>
                <a:uLnTx/>
                <a:uFillTx/>
                <a:latin typeface="Arial"/>
                <a:cs typeface="Arial"/>
              </a:rPr>
              <a:t>Covalent</a:t>
            </a:r>
            <a:r>
              <a:rPr kumimoji="0" sz="1000" b="0" i="0" u="none" strike="noStrike" kern="0" cap="none" spc="-20" normalizeH="0" baseline="0" noProof="0" dirty="0">
                <a:ln>
                  <a:noFill/>
                </a:ln>
                <a:solidFill>
                  <a:sysClr val="windowText" lastClr="000000"/>
                </a:solidFill>
                <a:effectLst/>
                <a:uLnTx/>
                <a:uFillTx/>
                <a:latin typeface="Arial"/>
                <a:cs typeface="Arial"/>
              </a:rPr>
              <a:t> </a:t>
            </a:r>
            <a:r>
              <a:rPr kumimoji="0" sz="1000" b="0" i="0" u="none" strike="noStrike" kern="0" cap="none" spc="0" normalizeH="0" baseline="0" noProof="0" dirty="0">
                <a:ln>
                  <a:noFill/>
                </a:ln>
                <a:solidFill>
                  <a:sysClr val="windowText" lastClr="000000"/>
                </a:solidFill>
                <a:effectLst/>
                <a:uLnTx/>
                <a:uFillTx/>
                <a:latin typeface="Arial"/>
                <a:cs typeface="Arial"/>
              </a:rPr>
              <a:t>(irreversible)</a:t>
            </a:r>
            <a:r>
              <a:rPr kumimoji="0" sz="1000" b="0" i="0" u="none" strike="noStrike" kern="0" cap="none" spc="-20" normalizeH="0" baseline="0" noProof="0" dirty="0">
                <a:ln>
                  <a:noFill/>
                </a:ln>
                <a:solidFill>
                  <a:sysClr val="windowText" lastClr="000000"/>
                </a:solidFill>
                <a:effectLst/>
                <a:uLnTx/>
                <a:uFillTx/>
                <a:latin typeface="Arial"/>
                <a:cs typeface="Arial"/>
              </a:rPr>
              <a:t> </a:t>
            </a:r>
            <a:r>
              <a:rPr kumimoji="0" sz="1000" b="0" i="0" u="none" strike="noStrike" kern="0" cap="none" spc="-10" normalizeH="0" baseline="0" noProof="0" dirty="0">
                <a:ln>
                  <a:noFill/>
                </a:ln>
                <a:solidFill>
                  <a:sysClr val="windowText" lastClr="000000"/>
                </a:solidFill>
                <a:effectLst/>
                <a:uLnTx/>
                <a:uFillTx/>
                <a:latin typeface="Arial"/>
                <a:cs typeface="Arial"/>
              </a:rPr>
              <a:t>BTKi.</a:t>
            </a:r>
            <a:endParaRPr kumimoji="0" sz="1000" b="0" i="0" u="none" strike="noStrike" kern="0" cap="none" spc="0" normalizeH="0" baseline="0" noProof="0">
              <a:ln>
                <a:noFill/>
              </a:ln>
              <a:solidFill>
                <a:sysClr val="windowText" lastClr="000000"/>
              </a:solidFill>
              <a:effectLst/>
              <a:uLnTx/>
              <a:uFillTx/>
              <a:latin typeface="Arial"/>
              <a:cs typeface="Arial"/>
            </a:endParaRPr>
          </a:p>
        </p:txBody>
      </p:sp>
      <p:pic>
        <p:nvPicPr>
          <p:cNvPr id="17" name="Picture 16">
            <a:extLst>
              <a:ext uri="{FF2B5EF4-FFF2-40B4-BE49-F238E27FC236}">
                <a16:creationId xmlns:a16="http://schemas.microsoft.com/office/drawing/2014/main" xmlns="" id="{E1D53118-4C8C-4D48-1B10-938C69F3F13B}"/>
              </a:ext>
            </a:extLst>
          </p:cNvPr>
          <p:cNvPicPr>
            <a:picLocks noChangeAspect="1"/>
          </p:cNvPicPr>
          <p:nvPr/>
        </p:nvPicPr>
        <p:blipFill>
          <a:blip r:embed="rId5"/>
          <a:stretch>
            <a:fillRect/>
          </a:stretch>
        </p:blipFill>
        <p:spPr>
          <a:xfrm>
            <a:off x="275360" y="3492521"/>
            <a:ext cx="5029636" cy="3886537"/>
          </a:xfrm>
          <a:prstGeom prst="rect">
            <a:avLst/>
          </a:prstGeom>
          <a:solidFill>
            <a:srgbClr val="FFC000"/>
          </a:solidFill>
          <a:ln w="76200">
            <a:solidFill>
              <a:srgbClr val="FFC000"/>
            </a:solidFill>
          </a:ln>
        </p:spPr>
      </p:pic>
      <p:pic>
        <p:nvPicPr>
          <p:cNvPr id="18" name="Picture 17">
            <a:extLst>
              <a:ext uri="{FF2B5EF4-FFF2-40B4-BE49-F238E27FC236}">
                <a16:creationId xmlns:a16="http://schemas.microsoft.com/office/drawing/2014/main" xmlns="" id="{67A6A39C-97E9-EE0E-90FE-1F9BC40D1582}"/>
              </a:ext>
            </a:extLst>
          </p:cNvPr>
          <p:cNvPicPr>
            <a:picLocks noChangeAspect="1"/>
          </p:cNvPicPr>
          <p:nvPr/>
        </p:nvPicPr>
        <p:blipFill>
          <a:blip r:embed="rId6"/>
          <a:stretch>
            <a:fillRect/>
          </a:stretch>
        </p:blipFill>
        <p:spPr>
          <a:xfrm>
            <a:off x="4495800" y="3628775"/>
            <a:ext cx="5398384" cy="3886537"/>
          </a:xfrm>
          <a:prstGeom prst="rect">
            <a:avLst/>
          </a:prstGeom>
          <a:solidFill>
            <a:srgbClr val="00B050"/>
          </a:solidFill>
          <a:ln w="76200">
            <a:solidFill>
              <a:srgbClr val="00B050"/>
            </a:solidFill>
          </a:ln>
        </p:spPr>
      </p:pic>
    </p:spTree>
    <p:extLst>
      <p:ext uri="{BB962C8B-B14F-4D97-AF65-F5344CB8AC3E}">
        <p14:creationId xmlns:p14="http://schemas.microsoft.com/office/powerpoint/2010/main" xmlns="" val="407444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16BEB3BB-E872-E22B-1334-4276E90A559F}"/>
              </a:ext>
            </a:extLst>
          </p:cNvPr>
          <p:cNvSpPr>
            <a:spLocks noGrp="1"/>
          </p:cNvSpPr>
          <p:nvPr>
            <p:ph type="title"/>
          </p:nvPr>
        </p:nvSpPr>
        <p:spPr>
          <a:xfrm>
            <a:off x="533400" y="5334000"/>
            <a:ext cx="8991600" cy="1204172"/>
          </a:xfrm>
        </p:spPr>
        <p:txBody>
          <a:bodyPr/>
          <a:lstStyle/>
          <a:p>
            <a:pPr marL="342900" indent="-342900">
              <a:buFont typeface="Arial" panose="020B0604020202020204" pitchFamily="34" charset="0"/>
              <a:buChar char="•"/>
            </a:pPr>
            <a:r>
              <a:rPr lang="en-GB" sz="2000" dirty="0">
                <a:solidFill>
                  <a:srgbClr val="C00000"/>
                </a:solidFill>
              </a:rPr>
              <a:t>Can we challenge this fact  :  </a:t>
            </a:r>
            <a:r>
              <a:rPr lang="en-GB" sz="2000" dirty="0">
                <a:solidFill>
                  <a:srgbClr val="7030A0"/>
                </a:solidFill>
              </a:rPr>
              <a:t>outcomes of patients with previously untreated CLL who were treated with ibrutinib in clinical trials showed an estimated 7-year PFS and OS of 80% and 75%, respectively</a:t>
            </a:r>
          </a:p>
        </p:txBody>
      </p:sp>
      <p:sp>
        <p:nvSpPr>
          <p:cNvPr id="5" name="Text Placeholder 4">
            <a:extLst>
              <a:ext uri="{FF2B5EF4-FFF2-40B4-BE49-F238E27FC236}">
                <a16:creationId xmlns:a16="http://schemas.microsoft.com/office/drawing/2014/main" xmlns="" id="{4FE7A152-1355-D987-D0A4-816E276987BE}"/>
              </a:ext>
            </a:extLst>
          </p:cNvPr>
          <p:cNvSpPr>
            <a:spLocks noGrp="1"/>
          </p:cNvSpPr>
          <p:nvPr>
            <p:ph type="body" idx="1"/>
          </p:nvPr>
        </p:nvSpPr>
        <p:spPr>
          <a:xfrm>
            <a:off x="533400" y="838200"/>
            <a:ext cx="9067800" cy="3581400"/>
          </a:xfrm>
        </p:spPr>
        <p:txBody>
          <a:bodyPr/>
          <a:lstStyle/>
          <a:p>
            <a:pPr marL="342900" indent="-342900">
              <a:buFont typeface="Arial" panose="020B0604020202020204" pitchFamily="34" charset="0"/>
              <a:buChar char="•"/>
            </a:pPr>
            <a:endParaRPr lang="en-GB" sz="2400" b="1" dirty="0">
              <a:solidFill>
                <a:srgbClr val="FF0000"/>
              </a:solidFill>
            </a:endParaRPr>
          </a:p>
          <a:p>
            <a:pPr marL="342900" indent="-342900">
              <a:buFont typeface="Arial" panose="020B0604020202020204" pitchFamily="34" charset="0"/>
              <a:buChar char="•"/>
            </a:pPr>
            <a:endParaRPr lang="en-GB" sz="2400" b="1" dirty="0">
              <a:solidFill>
                <a:srgbClr val="FF0000"/>
              </a:solidFill>
            </a:endParaRPr>
          </a:p>
          <a:p>
            <a:pPr marL="342900" indent="-342900">
              <a:buFont typeface="Arial" panose="020B0604020202020204" pitchFamily="34" charset="0"/>
              <a:buChar char="•"/>
            </a:pPr>
            <a:endParaRPr lang="en-GB" sz="2400" b="1" dirty="0">
              <a:solidFill>
                <a:srgbClr val="FF0000"/>
              </a:solidFill>
            </a:endParaRPr>
          </a:p>
          <a:p>
            <a:endParaRPr lang="en-GB" sz="2400" b="1" dirty="0">
              <a:solidFill>
                <a:srgbClr val="FF0000"/>
              </a:solidFill>
            </a:endParaRPr>
          </a:p>
          <a:p>
            <a:pPr marL="342900" indent="-342900">
              <a:buFont typeface="Arial" panose="020B0604020202020204" pitchFamily="34" charset="0"/>
              <a:buChar char="•"/>
            </a:pPr>
            <a:endParaRPr lang="en-GB" sz="2400" b="1" dirty="0">
              <a:solidFill>
                <a:srgbClr val="FF0000"/>
              </a:solidFill>
            </a:endParaRPr>
          </a:p>
          <a:p>
            <a:pPr marL="342900" indent="-342900">
              <a:buFont typeface="Arial" panose="020B0604020202020204" pitchFamily="34" charset="0"/>
              <a:buChar char="•"/>
            </a:pPr>
            <a:endParaRPr lang="en-GB" sz="2400" b="1" dirty="0">
              <a:solidFill>
                <a:srgbClr val="FF0000"/>
              </a:solidFill>
            </a:endParaRPr>
          </a:p>
          <a:p>
            <a:pPr marL="342900" indent="-342900">
              <a:buFont typeface="Arial" panose="020B0604020202020204" pitchFamily="34" charset="0"/>
              <a:buChar char="•"/>
            </a:pPr>
            <a:endParaRPr lang="en-GB" sz="2400" b="1" dirty="0">
              <a:solidFill>
                <a:srgbClr val="FF0000"/>
              </a:solidFill>
            </a:endParaRPr>
          </a:p>
          <a:p>
            <a:pPr marL="342900" indent="-342900">
              <a:buFont typeface="Arial" panose="020B0604020202020204" pitchFamily="34" charset="0"/>
              <a:buChar char="•"/>
            </a:pPr>
            <a:r>
              <a:rPr lang="en-GB" sz="2400" b="1" dirty="0">
                <a:solidFill>
                  <a:srgbClr val="FF0000"/>
                </a:solidFill>
              </a:rPr>
              <a:t>We don’t have results of trails that designated to study the indication , safety, efficacy of (stop ibrutinib).</a:t>
            </a:r>
          </a:p>
          <a:p>
            <a:pPr marL="342900" indent="-342900">
              <a:buFont typeface="Arial" panose="020B0604020202020204" pitchFamily="34" charset="0"/>
              <a:buChar char="•"/>
            </a:pPr>
            <a:endParaRPr lang="en-GB" sz="2400" b="1" dirty="0">
              <a:solidFill>
                <a:srgbClr val="FF0000"/>
              </a:solidFill>
            </a:endParaRPr>
          </a:p>
          <a:p>
            <a:pPr marL="342900" indent="-342900">
              <a:buFont typeface="Arial" panose="020B0604020202020204" pitchFamily="34" charset="0"/>
              <a:buChar char="•"/>
            </a:pPr>
            <a:endParaRPr lang="en-GB" sz="2400" b="1" dirty="0">
              <a:solidFill>
                <a:srgbClr val="FF0000"/>
              </a:solidFill>
            </a:endParaRPr>
          </a:p>
          <a:p>
            <a:pPr marL="342900" indent="-342900">
              <a:buFont typeface="Arial" panose="020B0604020202020204" pitchFamily="34" charset="0"/>
              <a:buChar char="•"/>
            </a:pPr>
            <a:endParaRPr lang="en-GB" sz="2400" b="1" dirty="0">
              <a:solidFill>
                <a:srgbClr val="C00000"/>
              </a:solidFill>
            </a:endParaRPr>
          </a:p>
          <a:p>
            <a:pPr marL="342900" indent="-342900">
              <a:buFont typeface="Arial" panose="020B0604020202020204" pitchFamily="34" charset="0"/>
              <a:buChar char="•"/>
            </a:pPr>
            <a:r>
              <a:rPr lang="en-GB" sz="2400" b="1" dirty="0">
                <a:solidFill>
                  <a:srgbClr val="C00000"/>
                </a:solidFill>
              </a:rPr>
              <a:t>Analyse previous reports &amp; studies and follow the result of patients with episodes of Ibrutinib discontinuation  (either short or long ).</a:t>
            </a:r>
          </a:p>
          <a:p>
            <a:pPr marL="342900" indent="-342900">
              <a:buFont typeface="Arial" panose="020B0604020202020204" pitchFamily="34" charset="0"/>
              <a:buChar char="•"/>
            </a:pPr>
            <a:endParaRPr lang="en-GB" sz="2400" b="1" dirty="0">
              <a:solidFill>
                <a:srgbClr val="FF0000"/>
              </a:solidFill>
            </a:endParaRPr>
          </a:p>
        </p:txBody>
      </p:sp>
      <p:sp>
        <p:nvSpPr>
          <p:cNvPr id="2" name="Arrow: Down 1">
            <a:extLst>
              <a:ext uri="{FF2B5EF4-FFF2-40B4-BE49-F238E27FC236}">
                <a16:creationId xmlns:a16="http://schemas.microsoft.com/office/drawing/2014/main" xmlns="" id="{5FE69D78-AB9F-53CA-8346-2CE39CB4570F}"/>
              </a:ext>
            </a:extLst>
          </p:cNvPr>
          <p:cNvSpPr/>
          <p:nvPr/>
        </p:nvSpPr>
        <p:spPr>
          <a:xfrm>
            <a:off x="4953000" y="1661781"/>
            <a:ext cx="484632" cy="978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xmlns="" id="{24F6B4A6-0ED9-5E18-8EEC-D7F50563B15A}"/>
              </a:ext>
            </a:extLst>
          </p:cNvPr>
          <p:cNvPicPr>
            <a:picLocks noChangeAspect="1"/>
          </p:cNvPicPr>
          <p:nvPr/>
        </p:nvPicPr>
        <p:blipFill>
          <a:blip r:embed="rId2"/>
          <a:stretch>
            <a:fillRect/>
          </a:stretch>
        </p:blipFill>
        <p:spPr>
          <a:xfrm>
            <a:off x="4951589" y="4126285"/>
            <a:ext cx="542591" cy="1005927"/>
          </a:xfrm>
          <a:prstGeom prst="rect">
            <a:avLst/>
          </a:prstGeom>
        </p:spPr>
      </p:pic>
    </p:spTree>
    <p:extLst>
      <p:ext uri="{BB962C8B-B14F-4D97-AF65-F5344CB8AC3E}">
        <p14:creationId xmlns:p14="http://schemas.microsoft.com/office/powerpoint/2010/main" xmlns="" val="1071840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FFF459-3EE3-466A-4A6E-78DD266C55E1}"/>
              </a:ext>
            </a:extLst>
          </p:cNvPr>
          <p:cNvSpPr>
            <a:spLocks noGrp="1"/>
          </p:cNvSpPr>
          <p:nvPr>
            <p:ph type="title"/>
          </p:nvPr>
        </p:nvSpPr>
        <p:spPr>
          <a:xfrm rot="10800000" flipH="1" flipV="1">
            <a:off x="8991600" y="3519100"/>
            <a:ext cx="838200" cy="276999"/>
          </a:xfrm>
        </p:spPr>
        <p:txBody>
          <a:bodyPr/>
          <a:lstStyle/>
          <a:p>
            <a:r>
              <a:rPr lang="en-GB" dirty="0">
                <a:solidFill>
                  <a:srgbClr val="C00000"/>
                </a:solidFill>
              </a:rPr>
              <a:t>372 pts</a:t>
            </a:r>
          </a:p>
        </p:txBody>
      </p:sp>
      <p:pic>
        <p:nvPicPr>
          <p:cNvPr id="10" name="Picture 9">
            <a:extLst>
              <a:ext uri="{FF2B5EF4-FFF2-40B4-BE49-F238E27FC236}">
                <a16:creationId xmlns:a16="http://schemas.microsoft.com/office/drawing/2014/main" xmlns="" id="{B0CB20D6-2206-3AF3-BA6C-ABB3480E6403}"/>
              </a:ext>
            </a:extLst>
          </p:cNvPr>
          <p:cNvPicPr>
            <a:picLocks noChangeAspect="1"/>
          </p:cNvPicPr>
          <p:nvPr/>
        </p:nvPicPr>
        <p:blipFill rotWithShape="1">
          <a:blip r:embed="rId2"/>
          <a:srcRect l="12122" t="13847" r="29545" b="50000"/>
          <a:stretch/>
        </p:blipFill>
        <p:spPr>
          <a:xfrm>
            <a:off x="533400" y="154142"/>
            <a:ext cx="8382000" cy="2414817"/>
          </a:xfrm>
          <a:prstGeom prst="rect">
            <a:avLst/>
          </a:prstGeom>
        </p:spPr>
      </p:pic>
      <p:pic>
        <p:nvPicPr>
          <p:cNvPr id="4" name="Picture 3">
            <a:extLst>
              <a:ext uri="{FF2B5EF4-FFF2-40B4-BE49-F238E27FC236}">
                <a16:creationId xmlns:a16="http://schemas.microsoft.com/office/drawing/2014/main" xmlns="" id="{A8F64926-14F0-661D-C71B-BA9CCB434467}"/>
              </a:ext>
            </a:extLst>
          </p:cNvPr>
          <p:cNvPicPr>
            <a:picLocks noChangeAspect="1"/>
          </p:cNvPicPr>
          <p:nvPr/>
        </p:nvPicPr>
        <p:blipFill>
          <a:blip r:embed="rId3"/>
          <a:stretch>
            <a:fillRect/>
          </a:stretch>
        </p:blipFill>
        <p:spPr>
          <a:xfrm>
            <a:off x="410030" y="2568960"/>
            <a:ext cx="8505370" cy="4929629"/>
          </a:xfrm>
          <a:prstGeom prst="rect">
            <a:avLst/>
          </a:prstGeom>
        </p:spPr>
      </p:pic>
      <mc:AlternateContent xmlns:mc="http://schemas.openxmlformats.org/markup-compatibility/2006">
        <mc:Choice xmlns:p14="http://schemas.microsoft.com/office/powerpoint/2010/main" xmlns="" Requires="p14">
          <p:contentPart p14:bwMode="auto" r:id="rId4">
            <p14:nvContentPartPr>
              <p14:cNvPr id="5" name="Ink 4">
                <a:extLst>
                  <a:ext uri="{FF2B5EF4-FFF2-40B4-BE49-F238E27FC236}">
                    <a16:creationId xmlns:a16="http://schemas.microsoft.com/office/drawing/2014/main" id="{43709137-858A-C433-11CD-B4808D4681F6}"/>
                  </a:ext>
                </a:extLst>
              </p14:cNvPr>
              <p14:cNvContentPartPr/>
              <p14:nvPr/>
            </p14:nvContentPartPr>
            <p14:xfrm>
              <a:off x="5779886" y="6279206"/>
              <a:ext cx="2042280" cy="37080"/>
            </p14:xfrm>
          </p:contentPart>
        </mc:Choice>
        <mc:Fallback>
          <p:pic>
            <p:nvPicPr>
              <p:cNvPr id="5" name="Ink 4">
                <a:extLst>
                  <a:ext uri="{FF2B5EF4-FFF2-40B4-BE49-F238E27FC236}">
                    <a16:creationId xmlns:a16="http://schemas.microsoft.com/office/drawing/2014/main" xmlns="" xmlns:p14="http://schemas.microsoft.com/office/powerpoint/2010/main" id="{43709137-858A-C433-11CD-B4808D4681F6}"/>
                  </a:ext>
                </a:extLst>
              </p:cNvPr>
              <p:cNvPicPr/>
              <p:nvPr/>
            </p:nvPicPr>
            <p:blipFill>
              <a:blip r:embed="rId5"/>
              <a:stretch>
                <a:fillRect/>
              </a:stretch>
            </p:blipFill>
            <p:spPr>
              <a:xfrm>
                <a:off x="5726246" y="6171206"/>
                <a:ext cx="2149920" cy="252720"/>
              </a:xfrm>
              <a:prstGeom prst="rect">
                <a:avLst/>
              </a:prstGeom>
            </p:spPr>
          </p:pic>
        </mc:Fallback>
      </mc:AlternateContent>
      <mc:AlternateContent xmlns:mc="http://schemas.openxmlformats.org/markup-compatibility/2006">
        <mc:Choice xmlns:p14="http://schemas.microsoft.com/office/powerpoint/2010/main" xmlns="" Requires="p14">
          <p:contentPart p14:bwMode="auto" r:id="rId6">
            <p14:nvContentPartPr>
              <p14:cNvPr id="6" name="Ink 5">
                <a:extLst>
                  <a:ext uri="{FF2B5EF4-FFF2-40B4-BE49-F238E27FC236}">
                    <a16:creationId xmlns:a16="http://schemas.microsoft.com/office/drawing/2014/main" id="{0C1ADE7C-E2B9-8E44-84C6-2B1343A27E70}"/>
                  </a:ext>
                </a:extLst>
              </p14:cNvPr>
              <p14:cNvContentPartPr/>
              <p14:nvPr/>
            </p14:nvContentPartPr>
            <p14:xfrm>
              <a:off x="2786846" y="6629126"/>
              <a:ext cx="1797480" cy="35280"/>
            </p14:xfrm>
          </p:contentPart>
        </mc:Choice>
        <mc:Fallback>
          <p:pic>
            <p:nvPicPr>
              <p:cNvPr id="6" name="Ink 5">
                <a:extLst>
                  <a:ext uri="{FF2B5EF4-FFF2-40B4-BE49-F238E27FC236}">
                    <a16:creationId xmlns:a16="http://schemas.microsoft.com/office/drawing/2014/main" xmlns="" xmlns:p14="http://schemas.microsoft.com/office/powerpoint/2010/main" id="{0C1ADE7C-E2B9-8E44-84C6-2B1343A27E70}"/>
                  </a:ext>
                </a:extLst>
              </p:cNvPr>
              <p:cNvPicPr/>
              <p:nvPr/>
            </p:nvPicPr>
            <p:blipFill>
              <a:blip r:embed="rId7"/>
              <a:stretch>
                <a:fillRect/>
              </a:stretch>
            </p:blipFill>
            <p:spPr>
              <a:xfrm>
                <a:off x="2732846" y="6521126"/>
                <a:ext cx="1905120" cy="250920"/>
              </a:xfrm>
              <a:prstGeom prst="rect">
                <a:avLst/>
              </a:prstGeom>
            </p:spPr>
          </p:pic>
        </mc:Fallback>
      </mc:AlternateContent>
    </p:spTree>
    <p:extLst>
      <p:ext uri="{BB962C8B-B14F-4D97-AF65-F5344CB8AC3E}">
        <p14:creationId xmlns:p14="http://schemas.microsoft.com/office/powerpoint/2010/main" xmlns="" val="96996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9803A3-70A2-0BAA-D3EC-FDCDE02DB608}"/>
              </a:ext>
            </a:extLst>
          </p:cNvPr>
          <p:cNvSpPr>
            <a:spLocks noGrp="1"/>
          </p:cNvSpPr>
          <p:nvPr>
            <p:ph type="title"/>
          </p:nvPr>
        </p:nvSpPr>
        <p:spPr>
          <a:xfrm>
            <a:off x="2379979" y="273811"/>
            <a:ext cx="6979920" cy="276999"/>
          </a:xfrm>
        </p:spPr>
        <p:txBody>
          <a:bodyPr/>
          <a:lstStyle/>
          <a:p>
            <a:r>
              <a:rPr lang="en-GB" b="0" i="0" dirty="0">
                <a:solidFill>
                  <a:srgbClr val="333333"/>
                </a:solidFill>
                <a:effectLst/>
                <a:highlight>
                  <a:srgbClr val="FFFCF0"/>
                </a:highlight>
                <a:latin typeface="Cambria" panose="02040503050406030204" pitchFamily="18" charset="0"/>
              </a:rPr>
              <a:t>Patient characteristics at initiation of ibrutinib (</a:t>
            </a:r>
            <a:r>
              <a:rPr lang="en-GB" b="0" i="1" dirty="0">
                <a:solidFill>
                  <a:srgbClr val="333333"/>
                </a:solidFill>
                <a:effectLst/>
                <a:highlight>
                  <a:srgbClr val="FFFCF0"/>
                </a:highlight>
                <a:latin typeface="Cambria" panose="02040503050406030204" pitchFamily="18" charset="0"/>
              </a:rPr>
              <a:t>n</a:t>
            </a:r>
            <a:r>
              <a:rPr lang="en-GB" b="0" i="0" dirty="0">
                <a:solidFill>
                  <a:srgbClr val="333333"/>
                </a:solidFill>
                <a:effectLst/>
                <a:highlight>
                  <a:srgbClr val="FFFCF0"/>
                </a:highlight>
                <a:latin typeface="Cambria" panose="02040503050406030204" pitchFamily="18" charset="0"/>
              </a:rPr>
              <a:t> = 372)</a:t>
            </a:r>
            <a:endParaRPr lang="en-GB" dirty="0"/>
          </a:p>
        </p:txBody>
      </p:sp>
      <p:sp>
        <p:nvSpPr>
          <p:cNvPr id="3" name="Text Placeholder 2">
            <a:extLst>
              <a:ext uri="{FF2B5EF4-FFF2-40B4-BE49-F238E27FC236}">
                <a16:creationId xmlns:a16="http://schemas.microsoft.com/office/drawing/2014/main" xmlns="" id="{23342039-914A-2B33-3EED-FF360DA28CBF}"/>
              </a:ext>
            </a:extLst>
          </p:cNvPr>
          <p:cNvSpPr>
            <a:spLocks noGrp="1"/>
          </p:cNvSpPr>
          <p:nvPr>
            <p:ph type="body" idx="1"/>
          </p:nvPr>
        </p:nvSpPr>
        <p:spPr/>
        <p:txBody>
          <a:bodyPr/>
          <a:lstStyle/>
          <a:p>
            <a:endParaRPr lang="en-GB"/>
          </a:p>
        </p:txBody>
      </p:sp>
      <p:pic>
        <p:nvPicPr>
          <p:cNvPr id="5" name="Picture 4">
            <a:extLst>
              <a:ext uri="{FF2B5EF4-FFF2-40B4-BE49-F238E27FC236}">
                <a16:creationId xmlns:a16="http://schemas.microsoft.com/office/drawing/2014/main" xmlns="" id="{7A49E570-35C8-0F6D-61B7-689AFC74424E}"/>
              </a:ext>
            </a:extLst>
          </p:cNvPr>
          <p:cNvPicPr>
            <a:picLocks noChangeAspect="1"/>
          </p:cNvPicPr>
          <p:nvPr/>
        </p:nvPicPr>
        <p:blipFill rotWithShape="1">
          <a:blip r:embed="rId2"/>
          <a:srcRect l="20455" t="12290" r="34848" b="7091"/>
          <a:stretch/>
        </p:blipFill>
        <p:spPr>
          <a:xfrm>
            <a:off x="381000" y="1420918"/>
            <a:ext cx="5020658" cy="5208482"/>
          </a:xfrm>
          <a:prstGeom prst="rect">
            <a:avLst/>
          </a:prstGeom>
        </p:spPr>
      </p:pic>
      <p:graphicFrame>
        <p:nvGraphicFramePr>
          <p:cNvPr id="6" name="Table 5">
            <a:extLst>
              <a:ext uri="{FF2B5EF4-FFF2-40B4-BE49-F238E27FC236}">
                <a16:creationId xmlns:a16="http://schemas.microsoft.com/office/drawing/2014/main" xmlns="" id="{F42E2E33-6896-DCB6-DB8A-0D11743B27B3}"/>
              </a:ext>
            </a:extLst>
          </p:cNvPr>
          <p:cNvGraphicFramePr>
            <a:graphicFrameLocks noGrp="1"/>
          </p:cNvGraphicFramePr>
          <p:nvPr>
            <p:extLst>
              <p:ext uri="{D42A27DB-BD31-4B8C-83A1-F6EECF244321}">
                <p14:modId xmlns:p14="http://schemas.microsoft.com/office/powerpoint/2010/main" xmlns="" val="643474082"/>
              </p:ext>
            </p:extLst>
          </p:nvPr>
        </p:nvGraphicFramePr>
        <p:xfrm>
          <a:off x="5752177" y="1383848"/>
          <a:ext cx="4077624" cy="5733290"/>
        </p:xfrm>
        <a:graphic>
          <a:graphicData uri="http://schemas.openxmlformats.org/drawingml/2006/table">
            <a:tbl>
              <a:tblPr/>
              <a:tblGrid>
                <a:gridCol w="1577071">
                  <a:extLst>
                    <a:ext uri="{9D8B030D-6E8A-4147-A177-3AD203B41FA5}">
                      <a16:colId xmlns:a16="http://schemas.microsoft.com/office/drawing/2014/main" xmlns="" val="2807056601"/>
                    </a:ext>
                  </a:extLst>
                </a:gridCol>
                <a:gridCol w="2500553">
                  <a:extLst>
                    <a:ext uri="{9D8B030D-6E8A-4147-A177-3AD203B41FA5}">
                      <a16:colId xmlns:a16="http://schemas.microsoft.com/office/drawing/2014/main" xmlns="" val="915823628"/>
                    </a:ext>
                  </a:extLst>
                </a:gridCol>
              </a:tblGrid>
              <a:tr h="202864">
                <a:tc>
                  <a:txBody>
                    <a:bodyPr/>
                    <a:lstStyle/>
                    <a:p>
                      <a:pPr algn="l" fontAlgn="b"/>
                      <a:r>
                        <a:rPr lang="en-GB" sz="900" b="1">
                          <a:effectLst/>
                        </a:rPr>
                        <a:t>Parameter</a:t>
                      </a:r>
                    </a:p>
                  </a:txBody>
                  <a:tcPr marL="44771" marR="44771" marT="22385" marB="22385" anchor="b">
                    <a:lnL>
                      <a:noFill/>
                    </a:lnL>
                    <a:lnR>
                      <a:noFill/>
                    </a:lnR>
                    <a:lnT>
                      <a:noFill/>
                    </a:lnT>
                    <a:lnB w="7620" cap="flat" cmpd="sng" algn="ctr">
                      <a:solidFill>
                        <a:srgbClr val="000000"/>
                      </a:solidFill>
                      <a:prstDash val="solid"/>
                      <a:round/>
                      <a:headEnd type="none" w="med" len="med"/>
                      <a:tailEnd type="none" w="med" len="med"/>
                    </a:lnB>
                    <a:solidFill>
                      <a:srgbClr val="FFFCF0"/>
                    </a:solidFill>
                  </a:tcPr>
                </a:tc>
                <a:tc>
                  <a:txBody>
                    <a:bodyPr/>
                    <a:lstStyle/>
                    <a:p>
                      <a:pPr algn="l" fontAlgn="b"/>
                      <a:r>
                        <a:rPr lang="en-GB" sz="900" b="1" i="1">
                          <a:effectLst/>
                        </a:rPr>
                        <a:t>n</a:t>
                      </a:r>
                      <a:r>
                        <a:rPr lang="en-GB" sz="900" b="1">
                          <a:effectLst/>
                        </a:rPr>
                        <a:t> (%) or median (range)</a:t>
                      </a:r>
                    </a:p>
                  </a:txBody>
                  <a:tcPr marL="44771" marR="44771" marT="22385" marB="22385" anchor="b">
                    <a:lnL>
                      <a:noFill/>
                    </a:lnL>
                    <a:lnR>
                      <a:noFill/>
                    </a:lnR>
                    <a:lnT>
                      <a:noFill/>
                    </a:lnT>
                    <a:lnB>
                      <a:noFill/>
                    </a:lnB>
                    <a:solidFill>
                      <a:srgbClr val="FFFCF0"/>
                    </a:solidFill>
                  </a:tcPr>
                </a:tc>
                <a:extLst>
                  <a:ext uri="{0D108BD9-81ED-4DB2-BD59-A6C34878D82A}">
                    <a16:rowId xmlns:a16="http://schemas.microsoft.com/office/drawing/2014/main" xmlns="" val="213516334"/>
                  </a:ext>
                </a:extLst>
              </a:tr>
              <a:tr h="202864">
                <a:tc>
                  <a:txBody>
                    <a:bodyPr/>
                    <a:lstStyle/>
                    <a:p>
                      <a:pPr algn="l" fontAlgn="t"/>
                      <a:endParaRPr lang="en-GB" sz="900" b="0" dirty="0">
                        <a:effectLst/>
                      </a:endParaRPr>
                    </a:p>
                  </a:txBody>
                  <a:tcPr marL="44771" marR="44771" marT="22385" marB="22385">
                    <a:lnL>
                      <a:noFill/>
                    </a:lnL>
                    <a:lnR>
                      <a:noFill/>
                    </a:lnR>
                    <a:lnT w="7620" cap="flat" cmpd="sng" algn="ctr">
                      <a:solidFill>
                        <a:srgbClr val="000000"/>
                      </a:solidFill>
                      <a:prstDash val="solid"/>
                      <a:round/>
                      <a:headEnd type="none" w="med" len="med"/>
                      <a:tailEnd type="none" w="med" len="med"/>
                    </a:lnT>
                    <a:lnB>
                      <a:noFill/>
                    </a:lnB>
                    <a:solidFill>
                      <a:srgbClr val="FFFCF0"/>
                    </a:solidFill>
                  </a:tcPr>
                </a:tc>
                <a:tc>
                  <a:txBody>
                    <a:bodyPr/>
                    <a:lstStyle/>
                    <a:p>
                      <a:pPr algn="ctr" fontAlgn="t"/>
                      <a:endParaRPr lang="en-GB" sz="900" b="0" dirty="0">
                        <a:effectLst/>
                      </a:endParaRPr>
                    </a:p>
                  </a:txBody>
                  <a:tcPr marL="44771" marR="44771" marT="22385" marB="22385">
                    <a:lnL>
                      <a:noFill/>
                    </a:lnL>
                    <a:lnR>
                      <a:noFill/>
                    </a:lnR>
                    <a:lnT>
                      <a:noFill/>
                    </a:lnT>
                    <a:lnB>
                      <a:noFill/>
                    </a:lnB>
                    <a:solidFill>
                      <a:srgbClr val="FFFCF0"/>
                    </a:solidFill>
                  </a:tcPr>
                </a:tc>
                <a:extLst>
                  <a:ext uri="{0D108BD9-81ED-4DB2-BD59-A6C34878D82A}">
                    <a16:rowId xmlns:a16="http://schemas.microsoft.com/office/drawing/2014/main" xmlns="" val="2243420936"/>
                  </a:ext>
                </a:extLst>
              </a:tr>
              <a:tr h="202864">
                <a:tc>
                  <a:txBody>
                    <a:bodyPr/>
                    <a:lstStyle/>
                    <a:p>
                      <a:pPr algn="l" fontAlgn="t"/>
                      <a:endParaRPr lang="en-GB" sz="900" b="0" dirty="0">
                        <a:effectLst/>
                      </a:endParaRPr>
                    </a:p>
                  </a:txBody>
                  <a:tcPr marL="44771" marR="44771" marT="22385" marB="22385">
                    <a:lnL>
                      <a:noFill/>
                    </a:lnL>
                    <a:lnR>
                      <a:noFill/>
                    </a:lnR>
                    <a:lnT>
                      <a:noFill/>
                    </a:lnT>
                    <a:lnB>
                      <a:noFill/>
                    </a:lnB>
                    <a:solidFill>
                      <a:srgbClr val="FFFCF0"/>
                    </a:solidFill>
                  </a:tcPr>
                </a:tc>
                <a:tc>
                  <a:txBody>
                    <a:bodyPr/>
                    <a:lstStyle/>
                    <a:p>
                      <a:pPr algn="ctr" fontAlgn="t"/>
                      <a:r>
                        <a:rPr lang="en-GB" sz="900" b="0" dirty="0">
                          <a:effectLst/>
                        </a:rPr>
                        <a:t>259 (70)</a:t>
                      </a:r>
                    </a:p>
                  </a:txBody>
                  <a:tcPr marL="44771" marR="44771" marT="22385" marB="22385">
                    <a:lnL>
                      <a:noFill/>
                    </a:lnL>
                    <a:lnR>
                      <a:noFill/>
                    </a:lnR>
                    <a:lnT>
                      <a:noFill/>
                    </a:lnT>
                    <a:lnB>
                      <a:noFill/>
                    </a:lnB>
                    <a:solidFill>
                      <a:schemeClr val="tx1"/>
                    </a:solidFill>
                  </a:tcPr>
                </a:tc>
                <a:extLst>
                  <a:ext uri="{0D108BD9-81ED-4DB2-BD59-A6C34878D82A}">
                    <a16:rowId xmlns:a16="http://schemas.microsoft.com/office/drawing/2014/main" xmlns="" val="3896281501"/>
                  </a:ext>
                </a:extLst>
              </a:tr>
              <a:tr h="202864">
                <a:tc>
                  <a:txBody>
                    <a:bodyPr/>
                    <a:lstStyle/>
                    <a:p>
                      <a:pPr algn="l" fontAlgn="t"/>
                      <a:r>
                        <a:rPr lang="en-GB" sz="900" b="0">
                          <a:effectLst/>
                        </a:rPr>
                        <a:t>Treated on clinical trial</a:t>
                      </a:r>
                    </a:p>
                  </a:txBody>
                  <a:tcPr marL="44771" marR="44771" marT="22385" marB="22385">
                    <a:lnL>
                      <a:noFill/>
                    </a:lnL>
                    <a:lnR>
                      <a:noFill/>
                    </a:lnR>
                    <a:lnT>
                      <a:noFill/>
                    </a:lnT>
                    <a:lnB>
                      <a:noFill/>
                    </a:lnB>
                    <a:solidFill>
                      <a:srgbClr val="FFFCF0"/>
                    </a:solidFill>
                  </a:tcPr>
                </a:tc>
                <a:tc>
                  <a:txBody>
                    <a:bodyPr/>
                    <a:lstStyle/>
                    <a:p>
                      <a:pPr algn="ctr" fontAlgn="t"/>
                      <a:r>
                        <a:rPr lang="en-GB" sz="900" b="0" dirty="0">
                          <a:effectLst/>
                        </a:rPr>
                        <a:t>57 (15)</a:t>
                      </a:r>
                    </a:p>
                  </a:txBody>
                  <a:tcPr marL="44771" marR="44771" marT="22385" marB="22385">
                    <a:lnL>
                      <a:noFill/>
                    </a:lnL>
                    <a:lnR>
                      <a:noFill/>
                    </a:lnR>
                    <a:lnT>
                      <a:noFill/>
                    </a:lnT>
                    <a:lnB>
                      <a:noFill/>
                    </a:lnB>
                    <a:solidFill>
                      <a:srgbClr val="FFFCF0"/>
                    </a:solidFill>
                  </a:tcPr>
                </a:tc>
                <a:extLst>
                  <a:ext uri="{0D108BD9-81ED-4DB2-BD59-A6C34878D82A}">
                    <a16:rowId xmlns:a16="http://schemas.microsoft.com/office/drawing/2014/main" xmlns="" val="3960340898"/>
                  </a:ext>
                </a:extLst>
              </a:tr>
              <a:tr h="202864">
                <a:tc>
                  <a:txBody>
                    <a:bodyPr/>
                    <a:lstStyle/>
                    <a:p>
                      <a:pPr algn="l" fontAlgn="t"/>
                      <a:r>
                        <a:rPr lang="en-GB" sz="900" b="0">
                          <a:effectLst/>
                        </a:rPr>
                        <a:t>Frontline therapy</a:t>
                      </a:r>
                    </a:p>
                  </a:txBody>
                  <a:tcPr marL="44771" marR="44771" marT="22385" marB="22385">
                    <a:lnL>
                      <a:noFill/>
                    </a:lnL>
                    <a:lnR>
                      <a:noFill/>
                    </a:lnR>
                    <a:lnT>
                      <a:noFill/>
                    </a:lnT>
                    <a:lnB>
                      <a:noFill/>
                    </a:lnB>
                    <a:solidFill>
                      <a:srgbClr val="FFFCF0"/>
                    </a:solidFill>
                  </a:tcPr>
                </a:tc>
                <a:tc>
                  <a:txBody>
                    <a:bodyPr/>
                    <a:lstStyle/>
                    <a:p>
                      <a:pPr algn="ctr" fontAlgn="t"/>
                      <a:r>
                        <a:rPr lang="en-GB" sz="900" b="0" dirty="0">
                          <a:effectLst/>
                        </a:rPr>
                        <a:t>113 (30)</a:t>
                      </a:r>
                    </a:p>
                  </a:txBody>
                  <a:tcPr marL="44771" marR="44771" marT="22385" marB="22385">
                    <a:lnL>
                      <a:noFill/>
                    </a:lnL>
                    <a:lnR>
                      <a:noFill/>
                    </a:lnR>
                    <a:lnT>
                      <a:noFill/>
                    </a:lnT>
                    <a:lnB>
                      <a:noFill/>
                    </a:lnB>
                    <a:solidFill>
                      <a:srgbClr val="FFFCF0"/>
                    </a:solidFill>
                  </a:tcPr>
                </a:tc>
                <a:extLst>
                  <a:ext uri="{0D108BD9-81ED-4DB2-BD59-A6C34878D82A}">
                    <a16:rowId xmlns:a16="http://schemas.microsoft.com/office/drawing/2014/main" xmlns="" val="3087865122"/>
                  </a:ext>
                </a:extLst>
              </a:tr>
              <a:tr h="202864">
                <a:tc>
                  <a:txBody>
                    <a:bodyPr/>
                    <a:lstStyle/>
                    <a:p>
                      <a:pPr algn="l" fontAlgn="t"/>
                      <a:r>
                        <a:rPr lang="en-GB" sz="900" b="0">
                          <a:effectLst/>
                        </a:rPr>
                        <a:t>Rai stage</a:t>
                      </a:r>
                    </a:p>
                  </a:txBody>
                  <a:tcPr marL="44771" marR="44771" marT="22385" marB="22385">
                    <a:lnL>
                      <a:noFill/>
                    </a:lnL>
                    <a:lnR>
                      <a:noFill/>
                    </a:lnR>
                    <a:lnT>
                      <a:noFill/>
                    </a:lnT>
                    <a:lnB>
                      <a:noFill/>
                    </a:lnB>
                    <a:solidFill>
                      <a:srgbClr val="FFFCF0"/>
                    </a:solidFill>
                  </a:tcPr>
                </a:tc>
                <a:tc>
                  <a:txBody>
                    <a:bodyPr/>
                    <a:lstStyle/>
                    <a:p>
                      <a:pPr algn="ctr" fontAlgn="t"/>
                      <a:endParaRPr lang="en-GB" sz="900" b="0" dirty="0">
                        <a:effectLst/>
                      </a:endParaRPr>
                    </a:p>
                  </a:txBody>
                  <a:tcPr marL="44771" marR="44771" marT="22385" marB="22385">
                    <a:lnL>
                      <a:noFill/>
                    </a:lnL>
                    <a:lnR>
                      <a:noFill/>
                    </a:lnR>
                    <a:lnT>
                      <a:noFill/>
                    </a:lnT>
                    <a:lnB>
                      <a:noFill/>
                    </a:lnB>
                    <a:solidFill>
                      <a:srgbClr val="FFFCF0"/>
                    </a:solidFill>
                  </a:tcPr>
                </a:tc>
                <a:extLst>
                  <a:ext uri="{0D108BD9-81ED-4DB2-BD59-A6C34878D82A}">
                    <a16:rowId xmlns:a16="http://schemas.microsoft.com/office/drawing/2014/main" xmlns="" val="569693310"/>
                  </a:ext>
                </a:extLst>
              </a:tr>
              <a:tr h="202864">
                <a:tc>
                  <a:txBody>
                    <a:bodyPr/>
                    <a:lstStyle/>
                    <a:p>
                      <a:pPr algn="l" fontAlgn="t"/>
                      <a:r>
                        <a:rPr lang="en-GB" sz="900" b="0">
                          <a:effectLst/>
                        </a:rPr>
                        <a:t>0</a:t>
                      </a:r>
                    </a:p>
                  </a:txBody>
                  <a:tcPr marL="202400" marR="44771" marT="22385" marB="22385">
                    <a:lnL>
                      <a:noFill/>
                    </a:lnL>
                    <a:lnR>
                      <a:noFill/>
                    </a:lnR>
                    <a:lnT>
                      <a:noFill/>
                    </a:lnT>
                    <a:lnB>
                      <a:noFill/>
                    </a:lnB>
                    <a:solidFill>
                      <a:srgbClr val="FFFCF0"/>
                    </a:solidFill>
                  </a:tcPr>
                </a:tc>
                <a:tc>
                  <a:txBody>
                    <a:bodyPr/>
                    <a:lstStyle/>
                    <a:p>
                      <a:pPr algn="ctr" fontAlgn="t"/>
                      <a:r>
                        <a:rPr lang="en-GB" sz="900" b="0">
                          <a:effectLst/>
                        </a:rPr>
                        <a:t>42 (13)</a:t>
                      </a:r>
                    </a:p>
                  </a:txBody>
                  <a:tcPr marL="44771" marR="44771" marT="22385" marB="22385">
                    <a:lnL>
                      <a:noFill/>
                    </a:lnL>
                    <a:lnR>
                      <a:noFill/>
                    </a:lnR>
                    <a:lnT>
                      <a:noFill/>
                    </a:lnT>
                    <a:lnB>
                      <a:noFill/>
                    </a:lnB>
                    <a:solidFill>
                      <a:srgbClr val="FFFCF0"/>
                    </a:solidFill>
                  </a:tcPr>
                </a:tc>
                <a:extLst>
                  <a:ext uri="{0D108BD9-81ED-4DB2-BD59-A6C34878D82A}">
                    <a16:rowId xmlns:a16="http://schemas.microsoft.com/office/drawing/2014/main" xmlns="" val="789955211"/>
                  </a:ext>
                </a:extLst>
              </a:tr>
              <a:tr h="202864">
                <a:tc>
                  <a:txBody>
                    <a:bodyPr/>
                    <a:lstStyle/>
                    <a:p>
                      <a:pPr algn="l" fontAlgn="t"/>
                      <a:r>
                        <a:rPr lang="en-GB" sz="900" b="0">
                          <a:effectLst/>
                        </a:rPr>
                        <a:t>I–II</a:t>
                      </a:r>
                    </a:p>
                  </a:txBody>
                  <a:tcPr marL="202400" marR="44771" marT="22385" marB="22385">
                    <a:lnL>
                      <a:noFill/>
                    </a:lnL>
                    <a:lnR>
                      <a:noFill/>
                    </a:lnR>
                    <a:lnT>
                      <a:noFill/>
                    </a:lnT>
                    <a:lnB>
                      <a:noFill/>
                    </a:lnB>
                    <a:solidFill>
                      <a:srgbClr val="FFFCF0"/>
                    </a:solidFill>
                  </a:tcPr>
                </a:tc>
                <a:tc>
                  <a:txBody>
                    <a:bodyPr/>
                    <a:lstStyle/>
                    <a:p>
                      <a:pPr algn="ctr" fontAlgn="t"/>
                      <a:r>
                        <a:rPr lang="en-GB" sz="900" b="0">
                          <a:effectLst/>
                        </a:rPr>
                        <a:t>115 (37)</a:t>
                      </a:r>
                    </a:p>
                  </a:txBody>
                  <a:tcPr marL="44771" marR="44771" marT="22385" marB="22385">
                    <a:lnL>
                      <a:noFill/>
                    </a:lnL>
                    <a:lnR>
                      <a:noFill/>
                    </a:lnR>
                    <a:lnT>
                      <a:noFill/>
                    </a:lnT>
                    <a:lnB>
                      <a:noFill/>
                    </a:lnB>
                    <a:solidFill>
                      <a:srgbClr val="FFFCF0"/>
                    </a:solidFill>
                  </a:tcPr>
                </a:tc>
                <a:extLst>
                  <a:ext uri="{0D108BD9-81ED-4DB2-BD59-A6C34878D82A}">
                    <a16:rowId xmlns:a16="http://schemas.microsoft.com/office/drawing/2014/main" xmlns="" val="333848356"/>
                  </a:ext>
                </a:extLst>
              </a:tr>
              <a:tr h="202864">
                <a:tc>
                  <a:txBody>
                    <a:bodyPr/>
                    <a:lstStyle/>
                    <a:p>
                      <a:pPr algn="l" fontAlgn="t"/>
                      <a:r>
                        <a:rPr lang="en-GB" sz="900" b="0">
                          <a:effectLst/>
                        </a:rPr>
                        <a:t>III–IV</a:t>
                      </a:r>
                    </a:p>
                  </a:txBody>
                  <a:tcPr marL="202400" marR="44771" marT="22385" marB="22385">
                    <a:lnL>
                      <a:noFill/>
                    </a:lnL>
                    <a:lnR>
                      <a:noFill/>
                    </a:lnR>
                    <a:lnT>
                      <a:noFill/>
                    </a:lnT>
                    <a:lnB>
                      <a:noFill/>
                    </a:lnB>
                    <a:solidFill>
                      <a:srgbClr val="FFFCF0"/>
                    </a:solidFill>
                  </a:tcPr>
                </a:tc>
                <a:tc>
                  <a:txBody>
                    <a:bodyPr/>
                    <a:lstStyle/>
                    <a:p>
                      <a:pPr algn="ctr" fontAlgn="t"/>
                      <a:r>
                        <a:rPr lang="en-GB" sz="900" b="0" dirty="0">
                          <a:effectLst/>
                        </a:rPr>
                        <a:t>158 (50)</a:t>
                      </a:r>
                    </a:p>
                  </a:txBody>
                  <a:tcPr marL="44771" marR="44771" marT="22385" marB="22385">
                    <a:lnL>
                      <a:noFill/>
                    </a:lnL>
                    <a:lnR>
                      <a:noFill/>
                    </a:lnR>
                    <a:lnT>
                      <a:noFill/>
                    </a:lnT>
                    <a:lnB>
                      <a:noFill/>
                    </a:lnB>
                    <a:solidFill>
                      <a:srgbClr val="FFFCF0"/>
                    </a:solidFill>
                  </a:tcPr>
                </a:tc>
                <a:extLst>
                  <a:ext uri="{0D108BD9-81ED-4DB2-BD59-A6C34878D82A}">
                    <a16:rowId xmlns:a16="http://schemas.microsoft.com/office/drawing/2014/main" xmlns="" val="1962574905"/>
                  </a:ext>
                </a:extLst>
              </a:tr>
              <a:tr h="202864">
                <a:tc>
                  <a:txBody>
                    <a:bodyPr/>
                    <a:lstStyle/>
                    <a:p>
                      <a:pPr algn="l" fontAlgn="t"/>
                      <a:r>
                        <a:rPr lang="en-GB" sz="900" b="0">
                          <a:effectLst/>
                        </a:rPr>
                        <a:t>Missing</a:t>
                      </a:r>
                    </a:p>
                  </a:txBody>
                  <a:tcPr marL="202400" marR="44771" marT="22385" marB="22385">
                    <a:lnL>
                      <a:noFill/>
                    </a:lnL>
                    <a:lnR>
                      <a:noFill/>
                    </a:lnR>
                    <a:lnT>
                      <a:noFill/>
                    </a:lnT>
                    <a:lnB>
                      <a:noFill/>
                    </a:lnB>
                    <a:solidFill>
                      <a:srgbClr val="FFFCF0"/>
                    </a:solidFill>
                  </a:tcPr>
                </a:tc>
                <a:tc>
                  <a:txBody>
                    <a:bodyPr/>
                    <a:lstStyle/>
                    <a:p>
                      <a:pPr algn="ctr" fontAlgn="t"/>
                      <a:r>
                        <a:rPr lang="en-GB" sz="900" b="0">
                          <a:effectLst/>
                        </a:rPr>
                        <a:t>57</a:t>
                      </a:r>
                    </a:p>
                  </a:txBody>
                  <a:tcPr marL="44771" marR="44771" marT="22385" marB="22385">
                    <a:lnL>
                      <a:noFill/>
                    </a:lnL>
                    <a:lnR>
                      <a:noFill/>
                    </a:lnR>
                    <a:lnT>
                      <a:noFill/>
                    </a:lnT>
                    <a:lnB>
                      <a:noFill/>
                    </a:lnB>
                    <a:solidFill>
                      <a:srgbClr val="FFFCF0"/>
                    </a:solidFill>
                  </a:tcPr>
                </a:tc>
                <a:extLst>
                  <a:ext uri="{0D108BD9-81ED-4DB2-BD59-A6C34878D82A}">
                    <a16:rowId xmlns:a16="http://schemas.microsoft.com/office/drawing/2014/main" xmlns="" val="1651665599"/>
                  </a:ext>
                </a:extLst>
              </a:tr>
              <a:tr h="355806">
                <a:tc>
                  <a:txBody>
                    <a:bodyPr/>
                    <a:lstStyle/>
                    <a:p>
                      <a:pPr algn="l" fontAlgn="t"/>
                      <a:r>
                        <a:rPr lang="en-GB" sz="900" b="0">
                          <a:effectLst/>
                        </a:rPr>
                        <a:t>Absolute lymphocyte count, ×10</a:t>
                      </a:r>
                      <a:r>
                        <a:rPr lang="en-GB" sz="900" b="0" baseline="30000">
                          <a:effectLst/>
                        </a:rPr>
                        <a:t>9</a:t>
                      </a:r>
                      <a:r>
                        <a:rPr lang="en-GB" sz="900" b="0">
                          <a:effectLst/>
                        </a:rPr>
                        <a:t>/L</a:t>
                      </a:r>
                    </a:p>
                  </a:txBody>
                  <a:tcPr marL="44771" marR="44771" marT="22385" marB="22385">
                    <a:lnL>
                      <a:noFill/>
                    </a:lnL>
                    <a:lnR>
                      <a:noFill/>
                    </a:lnR>
                    <a:lnT>
                      <a:noFill/>
                    </a:lnT>
                    <a:lnB>
                      <a:noFill/>
                    </a:lnB>
                    <a:solidFill>
                      <a:srgbClr val="FFFCF0"/>
                    </a:solidFill>
                  </a:tcPr>
                </a:tc>
                <a:tc>
                  <a:txBody>
                    <a:bodyPr/>
                    <a:lstStyle/>
                    <a:p>
                      <a:pPr algn="ctr" fontAlgn="t"/>
                      <a:r>
                        <a:rPr lang="en-GB" sz="900" b="0" dirty="0">
                          <a:effectLst/>
                        </a:rPr>
                        <a:t>38.3 (0.1–436.4)</a:t>
                      </a:r>
                    </a:p>
                  </a:txBody>
                  <a:tcPr marL="44771" marR="44771" marT="22385" marB="22385">
                    <a:lnL>
                      <a:noFill/>
                    </a:lnL>
                    <a:lnR>
                      <a:noFill/>
                    </a:lnR>
                    <a:lnT>
                      <a:noFill/>
                    </a:lnT>
                    <a:lnB>
                      <a:noFill/>
                    </a:lnB>
                    <a:solidFill>
                      <a:srgbClr val="FFFCF0"/>
                    </a:solidFill>
                  </a:tcPr>
                </a:tc>
                <a:extLst>
                  <a:ext uri="{0D108BD9-81ED-4DB2-BD59-A6C34878D82A}">
                    <a16:rowId xmlns:a16="http://schemas.microsoft.com/office/drawing/2014/main" xmlns="" val="3901753259"/>
                  </a:ext>
                </a:extLst>
              </a:tr>
              <a:tr h="202864">
                <a:tc>
                  <a:txBody>
                    <a:bodyPr/>
                    <a:lstStyle/>
                    <a:p>
                      <a:pPr algn="l" fontAlgn="t"/>
                      <a:r>
                        <a:rPr lang="en-GB" sz="900" b="0">
                          <a:effectLst/>
                        </a:rPr>
                        <a:t>Missing</a:t>
                      </a:r>
                    </a:p>
                  </a:txBody>
                  <a:tcPr marL="202400" marR="44771" marT="22385" marB="22385">
                    <a:lnL>
                      <a:noFill/>
                    </a:lnL>
                    <a:lnR>
                      <a:noFill/>
                    </a:lnR>
                    <a:lnT>
                      <a:noFill/>
                    </a:lnT>
                    <a:lnB>
                      <a:noFill/>
                    </a:lnB>
                    <a:solidFill>
                      <a:srgbClr val="FFFCF0"/>
                    </a:solidFill>
                  </a:tcPr>
                </a:tc>
                <a:tc>
                  <a:txBody>
                    <a:bodyPr/>
                    <a:lstStyle/>
                    <a:p>
                      <a:pPr algn="ctr" fontAlgn="t"/>
                      <a:r>
                        <a:rPr lang="en-GB" sz="900" b="0" dirty="0">
                          <a:effectLst/>
                        </a:rPr>
                        <a:t>16</a:t>
                      </a:r>
                    </a:p>
                  </a:txBody>
                  <a:tcPr marL="44771" marR="44771" marT="22385" marB="22385">
                    <a:lnL>
                      <a:noFill/>
                    </a:lnL>
                    <a:lnR>
                      <a:noFill/>
                    </a:lnR>
                    <a:lnT>
                      <a:noFill/>
                    </a:lnT>
                    <a:lnB>
                      <a:noFill/>
                    </a:lnB>
                    <a:solidFill>
                      <a:srgbClr val="FFFCF0"/>
                    </a:solidFill>
                  </a:tcPr>
                </a:tc>
                <a:extLst>
                  <a:ext uri="{0D108BD9-81ED-4DB2-BD59-A6C34878D82A}">
                    <a16:rowId xmlns:a16="http://schemas.microsoft.com/office/drawing/2014/main" xmlns="" val="2693339687"/>
                  </a:ext>
                </a:extLst>
              </a:tr>
              <a:tr h="202864">
                <a:tc>
                  <a:txBody>
                    <a:bodyPr/>
                    <a:lstStyle/>
                    <a:p>
                      <a:pPr algn="l" fontAlgn="t"/>
                      <a:r>
                        <a:rPr lang="en-GB" sz="900" b="0" i="1">
                          <a:effectLst/>
                        </a:rPr>
                        <a:t>IGHV</a:t>
                      </a:r>
                      <a:r>
                        <a:rPr lang="en-GB" sz="900" b="0">
                          <a:effectLst/>
                        </a:rPr>
                        <a:t> mutation status</a:t>
                      </a:r>
                    </a:p>
                  </a:txBody>
                  <a:tcPr marL="44771" marR="44771" marT="22385" marB="22385">
                    <a:lnL>
                      <a:noFill/>
                    </a:lnL>
                    <a:lnR>
                      <a:noFill/>
                    </a:lnR>
                    <a:lnT>
                      <a:noFill/>
                    </a:lnT>
                    <a:lnB>
                      <a:noFill/>
                    </a:lnB>
                    <a:solidFill>
                      <a:srgbClr val="FFFCF0"/>
                    </a:solidFill>
                  </a:tcPr>
                </a:tc>
                <a:tc>
                  <a:txBody>
                    <a:bodyPr/>
                    <a:lstStyle/>
                    <a:p>
                      <a:pPr algn="ctr" fontAlgn="t"/>
                      <a:endParaRPr lang="en-GB" sz="900" b="0">
                        <a:effectLst/>
                      </a:endParaRPr>
                    </a:p>
                  </a:txBody>
                  <a:tcPr marL="44771" marR="44771" marT="22385" marB="22385">
                    <a:lnL>
                      <a:noFill/>
                    </a:lnL>
                    <a:lnR>
                      <a:noFill/>
                    </a:lnR>
                    <a:lnT>
                      <a:noFill/>
                    </a:lnT>
                    <a:lnB>
                      <a:noFill/>
                    </a:lnB>
                    <a:solidFill>
                      <a:srgbClr val="FFFCF0"/>
                    </a:solidFill>
                  </a:tcPr>
                </a:tc>
                <a:extLst>
                  <a:ext uri="{0D108BD9-81ED-4DB2-BD59-A6C34878D82A}">
                    <a16:rowId xmlns:a16="http://schemas.microsoft.com/office/drawing/2014/main" xmlns="" val="3278012085"/>
                  </a:ext>
                </a:extLst>
              </a:tr>
              <a:tr h="202864">
                <a:tc>
                  <a:txBody>
                    <a:bodyPr/>
                    <a:lstStyle/>
                    <a:p>
                      <a:pPr algn="l" fontAlgn="t"/>
                      <a:r>
                        <a:rPr lang="en-GB" sz="900" b="0">
                          <a:effectLst/>
                        </a:rPr>
                        <a:t>Unmutated</a:t>
                      </a:r>
                    </a:p>
                  </a:txBody>
                  <a:tcPr marL="202400" marR="44771" marT="22385" marB="22385">
                    <a:lnL>
                      <a:noFill/>
                    </a:lnL>
                    <a:lnR>
                      <a:noFill/>
                    </a:lnR>
                    <a:lnT>
                      <a:noFill/>
                    </a:lnT>
                    <a:lnB>
                      <a:noFill/>
                    </a:lnB>
                    <a:solidFill>
                      <a:srgbClr val="FFFCF0"/>
                    </a:solidFill>
                  </a:tcPr>
                </a:tc>
                <a:tc>
                  <a:txBody>
                    <a:bodyPr/>
                    <a:lstStyle/>
                    <a:p>
                      <a:pPr algn="ctr" fontAlgn="t"/>
                      <a:r>
                        <a:rPr lang="en-GB" sz="900" b="0" dirty="0">
                          <a:effectLst/>
                        </a:rPr>
                        <a:t>233 (75)</a:t>
                      </a:r>
                    </a:p>
                  </a:txBody>
                  <a:tcPr marL="44771" marR="44771" marT="22385" marB="22385">
                    <a:lnL>
                      <a:noFill/>
                    </a:lnL>
                    <a:lnR>
                      <a:noFill/>
                    </a:lnR>
                    <a:lnT>
                      <a:noFill/>
                    </a:lnT>
                    <a:lnB>
                      <a:noFill/>
                    </a:lnB>
                    <a:solidFill>
                      <a:srgbClr val="FFFCF0"/>
                    </a:solidFill>
                  </a:tcPr>
                </a:tc>
                <a:extLst>
                  <a:ext uri="{0D108BD9-81ED-4DB2-BD59-A6C34878D82A}">
                    <a16:rowId xmlns:a16="http://schemas.microsoft.com/office/drawing/2014/main" xmlns="" val="1946479954"/>
                  </a:ext>
                </a:extLst>
              </a:tr>
              <a:tr h="202864">
                <a:tc>
                  <a:txBody>
                    <a:bodyPr/>
                    <a:lstStyle/>
                    <a:p>
                      <a:pPr algn="l" fontAlgn="t"/>
                      <a:r>
                        <a:rPr lang="en-GB" sz="900" b="0">
                          <a:effectLst/>
                        </a:rPr>
                        <a:t>Missing</a:t>
                      </a:r>
                    </a:p>
                  </a:txBody>
                  <a:tcPr marL="202400" marR="44771" marT="22385" marB="22385">
                    <a:lnL>
                      <a:noFill/>
                    </a:lnL>
                    <a:lnR>
                      <a:noFill/>
                    </a:lnR>
                    <a:lnT>
                      <a:noFill/>
                    </a:lnT>
                    <a:lnB>
                      <a:noFill/>
                    </a:lnB>
                    <a:solidFill>
                      <a:srgbClr val="FFFCF0"/>
                    </a:solidFill>
                  </a:tcPr>
                </a:tc>
                <a:tc>
                  <a:txBody>
                    <a:bodyPr/>
                    <a:lstStyle/>
                    <a:p>
                      <a:pPr algn="ctr" fontAlgn="t"/>
                      <a:r>
                        <a:rPr lang="en-GB" sz="900" b="0">
                          <a:effectLst/>
                        </a:rPr>
                        <a:t>61</a:t>
                      </a:r>
                    </a:p>
                  </a:txBody>
                  <a:tcPr marL="44771" marR="44771" marT="22385" marB="22385">
                    <a:lnL>
                      <a:noFill/>
                    </a:lnL>
                    <a:lnR>
                      <a:noFill/>
                    </a:lnR>
                    <a:lnT>
                      <a:noFill/>
                    </a:lnT>
                    <a:lnB>
                      <a:noFill/>
                    </a:lnB>
                    <a:solidFill>
                      <a:srgbClr val="FFFCF0"/>
                    </a:solidFill>
                  </a:tcPr>
                </a:tc>
                <a:extLst>
                  <a:ext uri="{0D108BD9-81ED-4DB2-BD59-A6C34878D82A}">
                    <a16:rowId xmlns:a16="http://schemas.microsoft.com/office/drawing/2014/main" xmlns="" val="391291423"/>
                  </a:ext>
                </a:extLst>
              </a:tr>
              <a:tr h="355806">
                <a:tc>
                  <a:txBody>
                    <a:bodyPr/>
                    <a:lstStyle/>
                    <a:p>
                      <a:pPr algn="l" fontAlgn="t"/>
                      <a:r>
                        <a:rPr lang="en-GB" sz="900" b="0">
                          <a:effectLst/>
                        </a:rPr>
                        <a:t>Fluorescence in situ hybridization</a:t>
                      </a:r>
                    </a:p>
                  </a:txBody>
                  <a:tcPr marL="44771" marR="44771" marT="22385" marB="22385">
                    <a:lnL>
                      <a:noFill/>
                    </a:lnL>
                    <a:lnR>
                      <a:noFill/>
                    </a:lnR>
                    <a:lnT>
                      <a:noFill/>
                    </a:lnT>
                    <a:lnB>
                      <a:noFill/>
                    </a:lnB>
                    <a:solidFill>
                      <a:srgbClr val="FFFCF0"/>
                    </a:solidFill>
                  </a:tcPr>
                </a:tc>
                <a:tc>
                  <a:txBody>
                    <a:bodyPr/>
                    <a:lstStyle/>
                    <a:p>
                      <a:endParaRPr lang="en-GB" sz="900"/>
                    </a:p>
                  </a:txBody>
                  <a:tcPr marL="44771" marR="44771" marT="22385" marB="22385">
                    <a:lnL>
                      <a:noFill/>
                    </a:lnL>
                    <a:lnT>
                      <a:noFill/>
                    </a:lnT>
                  </a:tcPr>
                </a:tc>
                <a:extLst>
                  <a:ext uri="{0D108BD9-81ED-4DB2-BD59-A6C34878D82A}">
                    <a16:rowId xmlns:a16="http://schemas.microsoft.com/office/drawing/2014/main" xmlns="" val="438807305"/>
                  </a:ext>
                </a:extLst>
              </a:tr>
              <a:tr h="202864">
                <a:tc>
                  <a:txBody>
                    <a:bodyPr/>
                    <a:lstStyle/>
                    <a:p>
                      <a:pPr algn="l" fontAlgn="t"/>
                      <a:r>
                        <a:rPr lang="en-GB" sz="900" b="0">
                          <a:effectLst/>
                        </a:rPr>
                        <a:t>Normal</a:t>
                      </a:r>
                    </a:p>
                  </a:txBody>
                  <a:tcPr marL="202400" marR="44771" marT="22385" marB="22385">
                    <a:lnL>
                      <a:noFill/>
                    </a:lnL>
                    <a:lnR>
                      <a:noFill/>
                    </a:lnR>
                    <a:lnT>
                      <a:noFill/>
                    </a:lnT>
                    <a:lnB>
                      <a:noFill/>
                    </a:lnB>
                    <a:solidFill>
                      <a:srgbClr val="FFFCF0"/>
                    </a:solidFill>
                  </a:tcPr>
                </a:tc>
                <a:tc>
                  <a:txBody>
                    <a:bodyPr/>
                    <a:lstStyle/>
                    <a:p>
                      <a:pPr algn="ctr" fontAlgn="t"/>
                      <a:r>
                        <a:rPr lang="en-GB" sz="900" b="0">
                          <a:effectLst/>
                        </a:rPr>
                        <a:t>55 (16)</a:t>
                      </a:r>
                    </a:p>
                  </a:txBody>
                  <a:tcPr marL="44771" marR="44771" marT="22385" marB="22385">
                    <a:lnL>
                      <a:noFill/>
                    </a:lnL>
                    <a:lnR>
                      <a:noFill/>
                    </a:lnR>
                    <a:lnB>
                      <a:noFill/>
                    </a:lnB>
                    <a:solidFill>
                      <a:srgbClr val="FFFCF0"/>
                    </a:solidFill>
                  </a:tcPr>
                </a:tc>
                <a:extLst>
                  <a:ext uri="{0D108BD9-81ED-4DB2-BD59-A6C34878D82A}">
                    <a16:rowId xmlns:a16="http://schemas.microsoft.com/office/drawing/2014/main" xmlns="" val="2829303439"/>
                  </a:ext>
                </a:extLst>
              </a:tr>
              <a:tr h="202864">
                <a:tc>
                  <a:txBody>
                    <a:bodyPr/>
                    <a:lstStyle/>
                    <a:p>
                      <a:pPr algn="l" fontAlgn="t"/>
                      <a:r>
                        <a:rPr lang="en-GB" sz="900" b="0">
                          <a:effectLst/>
                        </a:rPr>
                        <a:t>Other</a:t>
                      </a:r>
                    </a:p>
                  </a:txBody>
                  <a:tcPr marL="202400" marR="44771" marT="22385" marB="22385">
                    <a:lnL>
                      <a:noFill/>
                    </a:lnL>
                    <a:lnR>
                      <a:noFill/>
                    </a:lnR>
                    <a:lnT>
                      <a:noFill/>
                    </a:lnT>
                    <a:lnB>
                      <a:noFill/>
                    </a:lnB>
                    <a:solidFill>
                      <a:srgbClr val="FFFCF0"/>
                    </a:solidFill>
                  </a:tcPr>
                </a:tc>
                <a:tc>
                  <a:txBody>
                    <a:bodyPr/>
                    <a:lstStyle/>
                    <a:p>
                      <a:pPr algn="ctr" fontAlgn="t"/>
                      <a:r>
                        <a:rPr lang="en-GB" sz="900" b="0">
                          <a:effectLst/>
                        </a:rPr>
                        <a:t>5 (2)</a:t>
                      </a:r>
                    </a:p>
                  </a:txBody>
                  <a:tcPr marL="44771" marR="44771" marT="22385" marB="22385">
                    <a:lnL>
                      <a:noFill/>
                    </a:lnL>
                    <a:lnR>
                      <a:noFill/>
                    </a:lnR>
                    <a:lnT>
                      <a:noFill/>
                    </a:lnT>
                    <a:lnB>
                      <a:noFill/>
                    </a:lnB>
                    <a:solidFill>
                      <a:srgbClr val="FFFCF0"/>
                    </a:solidFill>
                  </a:tcPr>
                </a:tc>
                <a:extLst>
                  <a:ext uri="{0D108BD9-81ED-4DB2-BD59-A6C34878D82A}">
                    <a16:rowId xmlns:a16="http://schemas.microsoft.com/office/drawing/2014/main" xmlns="" val="982315265"/>
                  </a:ext>
                </a:extLst>
              </a:tr>
              <a:tr h="202864">
                <a:tc>
                  <a:txBody>
                    <a:bodyPr/>
                    <a:lstStyle/>
                    <a:p>
                      <a:pPr algn="l" fontAlgn="t"/>
                      <a:r>
                        <a:rPr lang="en-GB" sz="900" b="0">
                          <a:effectLst/>
                        </a:rPr>
                        <a:t>13q‐</a:t>
                      </a:r>
                    </a:p>
                  </a:txBody>
                  <a:tcPr marL="202400" marR="44771" marT="22385" marB="22385">
                    <a:lnL>
                      <a:noFill/>
                    </a:lnL>
                    <a:lnR>
                      <a:noFill/>
                    </a:lnR>
                    <a:lnT>
                      <a:noFill/>
                    </a:lnT>
                    <a:lnB>
                      <a:noFill/>
                    </a:lnB>
                    <a:solidFill>
                      <a:srgbClr val="FFFCF0"/>
                    </a:solidFill>
                  </a:tcPr>
                </a:tc>
                <a:tc>
                  <a:txBody>
                    <a:bodyPr/>
                    <a:lstStyle/>
                    <a:p>
                      <a:pPr algn="ctr" fontAlgn="t"/>
                      <a:r>
                        <a:rPr lang="en-GB" sz="900" b="0">
                          <a:effectLst/>
                        </a:rPr>
                        <a:t>96 (29)</a:t>
                      </a:r>
                    </a:p>
                  </a:txBody>
                  <a:tcPr marL="44771" marR="44771" marT="22385" marB="22385">
                    <a:lnL>
                      <a:noFill/>
                    </a:lnL>
                    <a:lnR>
                      <a:noFill/>
                    </a:lnR>
                    <a:lnT>
                      <a:noFill/>
                    </a:lnT>
                    <a:lnB>
                      <a:noFill/>
                    </a:lnB>
                    <a:solidFill>
                      <a:srgbClr val="FFFCF0"/>
                    </a:solidFill>
                  </a:tcPr>
                </a:tc>
                <a:extLst>
                  <a:ext uri="{0D108BD9-81ED-4DB2-BD59-A6C34878D82A}">
                    <a16:rowId xmlns:a16="http://schemas.microsoft.com/office/drawing/2014/main" xmlns="" val="2933931218"/>
                  </a:ext>
                </a:extLst>
              </a:tr>
              <a:tr h="202864">
                <a:tc>
                  <a:txBody>
                    <a:bodyPr/>
                    <a:lstStyle/>
                    <a:p>
                      <a:pPr algn="l" fontAlgn="t"/>
                      <a:r>
                        <a:rPr lang="en-GB" sz="900" b="0">
                          <a:effectLst/>
                        </a:rPr>
                        <a:t>Trisomy 12</a:t>
                      </a:r>
                    </a:p>
                  </a:txBody>
                  <a:tcPr marL="202400" marR="44771" marT="22385" marB="22385">
                    <a:lnL>
                      <a:noFill/>
                    </a:lnL>
                    <a:lnR>
                      <a:noFill/>
                    </a:lnR>
                    <a:lnT>
                      <a:noFill/>
                    </a:lnT>
                    <a:lnB>
                      <a:noFill/>
                    </a:lnB>
                    <a:solidFill>
                      <a:srgbClr val="FFFCF0"/>
                    </a:solidFill>
                  </a:tcPr>
                </a:tc>
                <a:tc>
                  <a:txBody>
                    <a:bodyPr/>
                    <a:lstStyle/>
                    <a:p>
                      <a:pPr algn="ctr" fontAlgn="t"/>
                      <a:r>
                        <a:rPr lang="en-GB" sz="900" b="0">
                          <a:effectLst/>
                        </a:rPr>
                        <a:t>58 (17)</a:t>
                      </a:r>
                    </a:p>
                  </a:txBody>
                  <a:tcPr marL="44771" marR="44771" marT="22385" marB="22385">
                    <a:lnL>
                      <a:noFill/>
                    </a:lnL>
                    <a:lnR>
                      <a:noFill/>
                    </a:lnR>
                    <a:lnT>
                      <a:noFill/>
                    </a:lnT>
                    <a:lnB>
                      <a:noFill/>
                    </a:lnB>
                    <a:solidFill>
                      <a:srgbClr val="FFFCF0"/>
                    </a:solidFill>
                  </a:tcPr>
                </a:tc>
                <a:extLst>
                  <a:ext uri="{0D108BD9-81ED-4DB2-BD59-A6C34878D82A}">
                    <a16:rowId xmlns:a16="http://schemas.microsoft.com/office/drawing/2014/main" xmlns="" val="3806534935"/>
                  </a:ext>
                </a:extLst>
              </a:tr>
              <a:tr h="202864">
                <a:tc>
                  <a:txBody>
                    <a:bodyPr/>
                    <a:lstStyle/>
                    <a:p>
                      <a:pPr algn="l" fontAlgn="t"/>
                      <a:r>
                        <a:rPr lang="en-GB" sz="900" b="0">
                          <a:effectLst/>
                        </a:rPr>
                        <a:t>11q‐</a:t>
                      </a:r>
                    </a:p>
                  </a:txBody>
                  <a:tcPr marL="202400" marR="44771" marT="22385" marB="22385">
                    <a:lnL>
                      <a:noFill/>
                    </a:lnL>
                    <a:lnR>
                      <a:noFill/>
                    </a:lnR>
                    <a:lnT>
                      <a:noFill/>
                    </a:lnT>
                    <a:lnB>
                      <a:noFill/>
                    </a:lnB>
                    <a:solidFill>
                      <a:srgbClr val="FFFCF0"/>
                    </a:solidFill>
                  </a:tcPr>
                </a:tc>
                <a:tc>
                  <a:txBody>
                    <a:bodyPr/>
                    <a:lstStyle/>
                    <a:p>
                      <a:pPr algn="ctr" fontAlgn="t"/>
                      <a:r>
                        <a:rPr lang="en-GB" sz="900" b="0">
                          <a:effectLst/>
                        </a:rPr>
                        <a:t>68 (20)</a:t>
                      </a:r>
                    </a:p>
                  </a:txBody>
                  <a:tcPr marL="44771" marR="44771" marT="22385" marB="22385">
                    <a:lnL>
                      <a:noFill/>
                    </a:lnL>
                    <a:lnR>
                      <a:noFill/>
                    </a:lnR>
                    <a:lnT>
                      <a:noFill/>
                    </a:lnT>
                    <a:lnB>
                      <a:noFill/>
                    </a:lnB>
                    <a:solidFill>
                      <a:srgbClr val="FFFCF0"/>
                    </a:solidFill>
                  </a:tcPr>
                </a:tc>
                <a:extLst>
                  <a:ext uri="{0D108BD9-81ED-4DB2-BD59-A6C34878D82A}">
                    <a16:rowId xmlns:a16="http://schemas.microsoft.com/office/drawing/2014/main" xmlns="" val="274578788"/>
                  </a:ext>
                </a:extLst>
              </a:tr>
              <a:tr h="202864">
                <a:tc>
                  <a:txBody>
                    <a:bodyPr/>
                    <a:lstStyle/>
                    <a:p>
                      <a:pPr algn="l" fontAlgn="t"/>
                      <a:r>
                        <a:rPr lang="en-GB" sz="900" b="0">
                          <a:effectLst/>
                        </a:rPr>
                        <a:t>17p‐</a:t>
                      </a:r>
                    </a:p>
                  </a:txBody>
                  <a:tcPr marL="202400" marR="44771" marT="22385" marB="22385">
                    <a:lnL>
                      <a:noFill/>
                    </a:lnL>
                    <a:lnR>
                      <a:noFill/>
                    </a:lnR>
                    <a:lnT>
                      <a:noFill/>
                    </a:lnT>
                    <a:lnB>
                      <a:noFill/>
                    </a:lnB>
                    <a:solidFill>
                      <a:srgbClr val="FFFCF0"/>
                    </a:solidFill>
                  </a:tcPr>
                </a:tc>
                <a:tc>
                  <a:txBody>
                    <a:bodyPr/>
                    <a:lstStyle/>
                    <a:p>
                      <a:pPr algn="ctr" fontAlgn="t"/>
                      <a:r>
                        <a:rPr lang="en-GB" sz="900" b="0">
                          <a:effectLst/>
                        </a:rPr>
                        <a:t>53 (16)</a:t>
                      </a:r>
                    </a:p>
                  </a:txBody>
                  <a:tcPr marL="44771" marR="44771" marT="22385" marB="22385">
                    <a:lnL>
                      <a:noFill/>
                    </a:lnL>
                    <a:lnR>
                      <a:noFill/>
                    </a:lnR>
                    <a:lnT>
                      <a:noFill/>
                    </a:lnT>
                    <a:lnB>
                      <a:noFill/>
                    </a:lnB>
                    <a:solidFill>
                      <a:srgbClr val="FFFCF0"/>
                    </a:solidFill>
                  </a:tcPr>
                </a:tc>
                <a:extLst>
                  <a:ext uri="{0D108BD9-81ED-4DB2-BD59-A6C34878D82A}">
                    <a16:rowId xmlns:a16="http://schemas.microsoft.com/office/drawing/2014/main" xmlns="" val="2448986712"/>
                  </a:ext>
                </a:extLst>
              </a:tr>
              <a:tr h="202864">
                <a:tc>
                  <a:txBody>
                    <a:bodyPr/>
                    <a:lstStyle/>
                    <a:p>
                      <a:pPr algn="l" fontAlgn="t"/>
                      <a:r>
                        <a:rPr lang="en-GB" sz="900" b="0">
                          <a:effectLst/>
                        </a:rPr>
                        <a:t>Missing</a:t>
                      </a:r>
                    </a:p>
                  </a:txBody>
                  <a:tcPr marL="202400" marR="44771" marT="22385" marB="22385">
                    <a:lnL>
                      <a:noFill/>
                    </a:lnL>
                    <a:lnR>
                      <a:noFill/>
                    </a:lnR>
                    <a:lnT>
                      <a:noFill/>
                    </a:lnT>
                    <a:lnB>
                      <a:noFill/>
                    </a:lnB>
                    <a:solidFill>
                      <a:srgbClr val="FFFCF0"/>
                    </a:solidFill>
                  </a:tcPr>
                </a:tc>
                <a:tc>
                  <a:txBody>
                    <a:bodyPr/>
                    <a:lstStyle/>
                    <a:p>
                      <a:pPr algn="ctr" fontAlgn="t"/>
                      <a:r>
                        <a:rPr lang="en-GB" sz="900" b="0">
                          <a:effectLst/>
                        </a:rPr>
                        <a:t>37</a:t>
                      </a:r>
                    </a:p>
                  </a:txBody>
                  <a:tcPr marL="44771" marR="44771" marT="22385" marB="22385">
                    <a:lnL>
                      <a:noFill/>
                    </a:lnL>
                    <a:lnR>
                      <a:noFill/>
                    </a:lnR>
                    <a:lnT>
                      <a:noFill/>
                    </a:lnT>
                    <a:lnB>
                      <a:noFill/>
                    </a:lnB>
                    <a:solidFill>
                      <a:srgbClr val="FFFCF0"/>
                    </a:solidFill>
                  </a:tcPr>
                </a:tc>
                <a:extLst>
                  <a:ext uri="{0D108BD9-81ED-4DB2-BD59-A6C34878D82A}">
                    <a16:rowId xmlns:a16="http://schemas.microsoft.com/office/drawing/2014/main" xmlns="" val="3881283581"/>
                  </a:ext>
                </a:extLst>
              </a:tr>
              <a:tr h="355806">
                <a:tc>
                  <a:txBody>
                    <a:bodyPr/>
                    <a:lstStyle/>
                    <a:p>
                      <a:pPr algn="l" fontAlgn="t"/>
                      <a:r>
                        <a:rPr lang="en-GB" sz="900" b="0" i="1">
                          <a:effectLst/>
                        </a:rPr>
                        <a:t>TP53</a:t>
                      </a:r>
                      <a:r>
                        <a:rPr lang="en-GB" sz="900" b="0">
                          <a:effectLst/>
                        </a:rPr>
                        <a:t> disruption (del17p and/or </a:t>
                      </a:r>
                      <a:r>
                        <a:rPr lang="en-GB" sz="900" b="0" i="1">
                          <a:effectLst/>
                        </a:rPr>
                        <a:t>TP53</a:t>
                      </a:r>
                      <a:r>
                        <a:rPr lang="en-GB" sz="900" b="0">
                          <a:effectLst/>
                        </a:rPr>
                        <a:t> mutation)</a:t>
                      </a:r>
                    </a:p>
                  </a:txBody>
                  <a:tcPr marL="44771" marR="44771" marT="22385" marB="22385">
                    <a:lnL>
                      <a:noFill/>
                    </a:lnL>
                    <a:lnR>
                      <a:noFill/>
                    </a:lnR>
                    <a:lnT>
                      <a:noFill/>
                    </a:lnT>
                    <a:lnB>
                      <a:noFill/>
                    </a:lnB>
                    <a:solidFill>
                      <a:srgbClr val="FFFCF0"/>
                    </a:solidFill>
                  </a:tcPr>
                </a:tc>
                <a:tc>
                  <a:txBody>
                    <a:bodyPr/>
                    <a:lstStyle/>
                    <a:p>
                      <a:endParaRPr lang="en-GB" sz="900"/>
                    </a:p>
                  </a:txBody>
                  <a:tcPr marL="44771" marR="44771" marT="22385" marB="22385">
                    <a:lnL>
                      <a:noFill/>
                    </a:lnL>
                    <a:lnT>
                      <a:noFill/>
                    </a:lnT>
                  </a:tcPr>
                </a:tc>
                <a:extLst>
                  <a:ext uri="{0D108BD9-81ED-4DB2-BD59-A6C34878D82A}">
                    <a16:rowId xmlns:a16="http://schemas.microsoft.com/office/drawing/2014/main" xmlns="" val="3785274514"/>
                  </a:ext>
                </a:extLst>
              </a:tr>
              <a:tr h="202864">
                <a:tc>
                  <a:txBody>
                    <a:bodyPr/>
                    <a:lstStyle/>
                    <a:p>
                      <a:pPr algn="l" fontAlgn="t"/>
                      <a:r>
                        <a:rPr lang="en-GB" sz="900" b="0">
                          <a:effectLst/>
                        </a:rPr>
                        <a:t>Abnormal</a:t>
                      </a:r>
                    </a:p>
                  </a:txBody>
                  <a:tcPr marL="202400" marR="44771" marT="22385" marB="22385">
                    <a:lnL>
                      <a:noFill/>
                    </a:lnL>
                    <a:lnR>
                      <a:noFill/>
                    </a:lnR>
                    <a:lnT>
                      <a:noFill/>
                    </a:lnT>
                    <a:lnB>
                      <a:noFill/>
                    </a:lnB>
                    <a:solidFill>
                      <a:srgbClr val="FFFCF0"/>
                    </a:solidFill>
                  </a:tcPr>
                </a:tc>
                <a:tc>
                  <a:txBody>
                    <a:bodyPr/>
                    <a:lstStyle/>
                    <a:p>
                      <a:pPr algn="ctr" fontAlgn="t"/>
                      <a:r>
                        <a:rPr lang="en-GB" sz="900" b="0">
                          <a:effectLst/>
                        </a:rPr>
                        <a:t>68 (20)</a:t>
                      </a:r>
                    </a:p>
                  </a:txBody>
                  <a:tcPr marL="44771" marR="44771" marT="22385" marB="22385">
                    <a:lnL>
                      <a:noFill/>
                    </a:lnL>
                    <a:lnR>
                      <a:noFill/>
                    </a:lnR>
                    <a:lnB>
                      <a:noFill/>
                    </a:lnB>
                    <a:solidFill>
                      <a:srgbClr val="FFFCF0"/>
                    </a:solidFill>
                  </a:tcPr>
                </a:tc>
                <a:extLst>
                  <a:ext uri="{0D108BD9-81ED-4DB2-BD59-A6C34878D82A}">
                    <a16:rowId xmlns:a16="http://schemas.microsoft.com/office/drawing/2014/main" xmlns="" val="3332367933"/>
                  </a:ext>
                </a:extLst>
              </a:tr>
              <a:tr h="202864">
                <a:tc>
                  <a:txBody>
                    <a:bodyPr/>
                    <a:lstStyle/>
                    <a:p>
                      <a:pPr algn="l" fontAlgn="t"/>
                      <a:r>
                        <a:rPr lang="en-GB" sz="900" b="0">
                          <a:effectLst/>
                        </a:rPr>
                        <a:t>Missing</a:t>
                      </a:r>
                    </a:p>
                  </a:txBody>
                  <a:tcPr marL="202400" marR="44771" marT="22385" marB="22385">
                    <a:lnL>
                      <a:noFill/>
                    </a:lnL>
                    <a:lnR>
                      <a:noFill/>
                    </a:lnR>
                    <a:lnT>
                      <a:noFill/>
                    </a:lnT>
                    <a:lnB>
                      <a:noFill/>
                    </a:lnB>
                    <a:solidFill>
                      <a:srgbClr val="FFFCF0"/>
                    </a:solidFill>
                  </a:tcPr>
                </a:tc>
                <a:tc>
                  <a:txBody>
                    <a:bodyPr/>
                    <a:lstStyle/>
                    <a:p>
                      <a:pPr algn="ctr" fontAlgn="t"/>
                      <a:r>
                        <a:rPr lang="en-GB" sz="900" b="0" dirty="0">
                          <a:effectLst/>
                        </a:rPr>
                        <a:t>34</a:t>
                      </a:r>
                    </a:p>
                  </a:txBody>
                  <a:tcPr marL="44771" marR="44771" marT="22385" marB="22385">
                    <a:lnL>
                      <a:noFill/>
                    </a:lnL>
                    <a:lnR>
                      <a:noFill/>
                    </a:lnR>
                    <a:lnT>
                      <a:noFill/>
                    </a:lnT>
                    <a:lnB>
                      <a:noFill/>
                    </a:lnB>
                    <a:solidFill>
                      <a:srgbClr val="FFFCF0"/>
                    </a:solidFill>
                  </a:tcPr>
                </a:tc>
                <a:extLst>
                  <a:ext uri="{0D108BD9-81ED-4DB2-BD59-A6C34878D82A}">
                    <a16:rowId xmlns:a16="http://schemas.microsoft.com/office/drawing/2014/main" xmlns="" val="2225561460"/>
                  </a:ext>
                </a:extLst>
              </a:tr>
            </a:tbl>
          </a:graphicData>
        </a:graphic>
      </p:graphicFrame>
      <p:sp>
        <p:nvSpPr>
          <p:cNvPr id="7" name="TextBox 6">
            <a:extLst>
              <a:ext uri="{FF2B5EF4-FFF2-40B4-BE49-F238E27FC236}">
                <a16:creationId xmlns:a16="http://schemas.microsoft.com/office/drawing/2014/main" xmlns="" id="{B7D9BCA8-03DF-966D-E02A-05D2D0544978}"/>
              </a:ext>
            </a:extLst>
          </p:cNvPr>
          <p:cNvSpPr txBox="1"/>
          <p:nvPr/>
        </p:nvSpPr>
        <p:spPr>
          <a:xfrm>
            <a:off x="228599" y="7022566"/>
            <a:ext cx="8046720" cy="553998"/>
          </a:xfrm>
          <a:prstGeom prst="rect">
            <a:avLst/>
          </a:prstGeom>
          <a:noFill/>
        </p:spPr>
        <p:txBody>
          <a:bodyPr wrap="square">
            <a:spAutoFit/>
          </a:bodyPr>
          <a:lstStyle/>
          <a:p>
            <a:r>
              <a:rPr lang="en-GB" sz="1200" dirty="0"/>
              <a:t>Oncologist</a:t>
            </a:r>
          </a:p>
          <a:p>
            <a:r>
              <a:rPr lang="en-GB" sz="1200" dirty="0"/>
              <a:t>. 2020 Nov;25(11):974-980. </a:t>
            </a:r>
            <a:r>
              <a:rPr lang="en-GB" sz="1200" dirty="0" err="1"/>
              <a:t>doi</a:t>
            </a:r>
            <a:r>
              <a:rPr lang="en-GB" sz="1200" dirty="0"/>
              <a:t>: 10.1634/theoncologist.2020-0388</a:t>
            </a:r>
            <a:r>
              <a:rPr lang="en-GB" dirty="0"/>
              <a:t>.</a:t>
            </a:r>
          </a:p>
        </p:txBody>
      </p:sp>
    </p:spTree>
    <p:extLst>
      <p:ext uri="{BB962C8B-B14F-4D97-AF65-F5344CB8AC3E}">
        <p14:creationId xmlns:p14="http://schemas.microsoft.com/office/powerpoint/2010/main" xmlns="" val="745695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9803A3-70A2-0BAA-D3EC-FDCDE02DB608}"/>
              </a:ext>
            </a:extLst>
          </p:cNvPr>
          <p:cNvSpPr>
            <a:spLocks noGrp="1"/>
          </p:cNvSpPr>
          <p:nvPr>
            <p:ph type="title"/>
          </p:nvPr>
        </p:nvSpPr>
        <p:spPr>
          <a:xfrm>
            <a:off x="533400" y="457200"/>
            <a:ext cx="8947149" cy="838200"/>
          </a:xfrm>
        </p:spPr>
        <p:txBody>
          <a:bodyPr/>
          <a:lstStyle/>
          <a:p>
            <a:pPr algn="l">
              <a:lnSpc>
                <a:spcPts val="2250"/>
              </a:lnSpc>
              <a:spcBef>
                <a:spcPts val="2000"/>
              </a:spcBef>
              <a:spcAft>
                <a:spcPts val="1000"/>
              </a:spcAft>
            </a:pPr>
            <a:r>
              <a:rPr lang="en-GB" sz="1800" i="0" dirty="0">
                <a:solidFill>
                  <a:srgbClr val="FF0000"/>
                </a:solidFill>
                <a:effectLst/>
                <a:highlight>
                  <a:srgbClr val="FFFFFF"/>
                </a:highlight>
                <a:latin typeface="Abadi" panose="020B0604020104020204" pitchFamily="34" charset="0"/>
                <a:cs typeface="Times New Roman" panose="02020603050405020304" pitchFamily="18" charset="0"/>
              </a:rPr>
              <a:t>Clinical Findings and Management in Patients with Disease Flare</a:t>
            </a:r>
          </a:p>
        </p:txBody>
      </p:sp>
      <p:sp>
        <p:nvSpPr>
          <p:cNvPr id="3" name="Text Placeholder 2">
            <a:extLst>
              <a:ext uri="{FF2B5EF4-FFF2-40B4-BE49-F238E27FC236}">
                <a16:creationId xmlns:a16="http://schemas.microsoft.com/office/drawing/2014/main" xmlns="" id="{23342039-914A-2B33-3EED-FF360DA28CBF}"/>
              </a:ext>
            </a:extLst>
          </p:cNvPr>
          <p:cNvSpPr>
            <a:spLocks noGrp="1"/>
          </p:cNvSpPr>
          <p:nvPr>
            <p:ph type="body" idx="1"/>
          </p:nvPr>
        </p:nvSpPr>
        <p:spPr>
          <a:xfrm>
            <a:off x="381000" y="1458461"/>
            <a:ext cx="9448799" cy="5837495"/>
          </a:xfrm>
        </p:spPr>
        <p:txBody>
          <a:bodyPr/>
          <a:lstStyle/>
          <a:p>
            <a:pPr algn="l">
              <a:spcBef>
                <a:spcPts val="2000"/>
              </a:spcBef>
              <a:spcAft>
                <a:spcPts val="2000"/>
              </a:spcAft>
            </a:pPr>
            <a:r>
              <a:rPr lang="en-GB" b="1" i="0" u="sng" dirty="0">
                <a:solidFill>
                  <a:srgbClr val="212121"/>
                </a:solidFill>
                <a:effectLst/>
                <a:highlight>
                  <a:srgbClr val="FFFFFF"/>
                </a:highlight>
                <a:latin typeface="Cambria" panose="02040503050406030204" pitchFamily="18" charset="0"/>
              </a:rPr>
              <a:t>27holds (11% of 245 holds</a:t>
            </a:r>
            <a:r>
              <a:rPr lang="en-GB" b="0" i="0" dirty="0">
                <a:solidFill>
                  <a:srgbClr val="212121"/>
                </a:solidFill>
                <a:effectLst/>
                <a:highlight>
                  <a:srgbClr val="FFFFFF"/>
                </a:highlight>
                <a:latin typeface="Cambria" panose="02040503050406030204" pitchFamily="18" charset="0"/>
              </a:rPr>
              <a:t>) </a:t>
            </a:r>
            <a:r>
              <a:rPr lang="en-GB" sz="2000" b="1" i="0" u="sng" dirty="0">
                <a:solidFill>
                  <a:srgbClr val="C00000"/>
                </a:solidFill>
                <a:effectLst/>
                <a:highlight>
                  <a:srgbClr val="FFFFFF"/>
                </a:highlight>
                <a:latin typeface="Cambria" panose="02040503050406030204" pitchFamily="18" charset="0"/>
              </a:rPr>
              <a:t>in 21 patients </a:t>
            </a:r>
            <a:r>
              <a:rPr lang="en-GB" b="0" i="0" dirty="0">
                <a:solidFill>
                  <a:srgbClr val="212121"/>
                </a:solidFill>
                <a:effectLst/>
                <a:highlight>
                  <a:srgbClr val="FFFFFF"/>
                </a:highlight>
                <a:latin typeface="Cambria" panose="02040503050406030204" pitchFamily="18" charset="0"/>
              </a:rPr>
              <a:t>(15% of 143 patients) involved:</a:t>
            </a:r>
          </a:p>
          <a:p>
            <a:pPr algn="l">
              <a:spcBef>
                <a:spcPts val="2000"/>
              </a:spcBef>
              <a:spcAft>
                <a:spcPts val="2000"/>
              </a:spcAft>
            </a:pPr>
            <a:r>
              <a:rPr lang="en-GB" b="0" i="0" dirty="0">
                <a:solidFill>
                  <a:srgbClr val="212121"/>
                </a:solidFill>
                <a:effectLst/>
                <a:highlight>
                  <a:srgbClr val="FFFFFF"/>
                </a:highlight>
                <a:latin typeface="Cambria" panose="02040503050406030204" pitchFamily="18" charset="0"/>
              </a:rPr>
              <a:t> </a:t>
            </a:r>
            <a:r>
              <a:rPr lang="en-GB" b="0" i="0" dirty="0">
                <a:solidFill>
                  <a:srgbClr val="212121"/>
                </a:solidFill>
                <a:effectLst/>
                <a:highlight>
                  <a:srgbClr val="00FFFF"/>
                </a:highlight>
                <a:latin typeface="Cambria" panose="02040503050406030204" pitchFamily="18" charset="0"/>
              </a:rPr>
              <a:t>A mild disease flare. </a:t>
            </a:r>
            <a:r>
              <a:rPr lang="en-GB" b="0" i="0" dirty="0">
                <a:solidFill>
                  <a:srgbClr val="212121"/>
                </a:solidFill>
                <a:effectLst/>
                <a:highlight>
                  <a:srgbClr val="FFFFFF"/>
                </a:highlight>
                <a:latin typeface="Cambria" panose="02040503050406030204" pitchFamily="18" charset="0"/>
              </a:rPr>
              <a:t>The symptoms of disease flare in these cases involved fatigue/malaise (</a:t>
            </a:r>
            <a:r>
              <a:rPr lang="en-GB" b="0" i="1" dirty="0">
                <a:solidFill>
                  <a:srgbClr val="212121"/>
                </a:solidFill>
                <a:effectLst/>
                <a:highlight>
                  <a:srgbClr val="FFFFFF"/>
                </a:highlight>
                <a:latin typeface="Cambria" panose="02040503050406030204" pitchFamily="18" charset="0"/>
              </a:rPr>
              <a:t>n =</a:t>
            </a:r>
            <a:r>
              <a:rPr lang="en-GB" b="0" i="0" dirty="0">
                <a:solidFill>
                  <a:srgbClr val="212121"/>
                </a:solidFill>
                <a:effectLst/>
                <a:highlight>
                  <a:srgbClr val="FFFFFF"/>
                </a:highlight>
                <a:latin typeface="Cambria" panose="02040503050406030204" pitchFamily="18" charset="0"/>
              </a:rPr>
              <a:t> 13), fever (</a:t>
            </a:r>
            <a:r>
              <a:rPr lang="en-GB" b="0" i="1" dirty="0">
                <a:solidFill>
                  <a:srgbClr val="212121"/>
                </a:solidFill>
                <a:effectLst/>
                <a:highlight>
                  <a:srgbClr val="FFFFFF"/>
                </a:highlight>
                <a:latin typeface="Cambria" panose="02040503050406030204" pitchFamily="18" charset="0"/>
              </a:rPr>
              <a:t>n =</a:t>
            </a:r>
            <a:r>
              <a:rPr lang="en-GB" b="0" i="0" dirty="0">
                <a:solidFill>
                  <a:srgbClr val="212121"/>
                </a:solidFill>
                <a:effectLst/>
                <a:highlight>
                  <a:srgbClr val="FFFFFF"/>
                </a:highlight>
                <a:latin typeface="Cambria" panose="02040503050406030204" pitchFamily="18" charset="0"/>
              </a:rPr>
              <a:t> 13), painful lymph nodes (</a:t>
            </a:r>
            <a:r>
              <a:rPr lang="en-GB" b="0" i="1" dirty="0">
                <a:solidFill>
                  <a:srgbClr val="212121"/>
                </a:solidFill>
                <a:effectLst/>
                <a:highlight>
                  <a:srgbClr val="FFFFFF"/>
                </a:highlight>
                <a:latin typeface="Cambria" panose="02040503050406030204" pitchFamily="18" charset="0"/>
              </a:rPr>
              <a:t>n =</a:t>
            </a:r>
            <a:r>
              <a:rPr lang="en-GB" b="0" i="0" dirty="0">
                <a:solidFill>
                  <a:srgbClr val="212121"/>
                </a:solidFill>
                <a:effectLst/>
                <a:highlight>
                  <a:srgbClr val="FFFFFF"/>
                </a:highlight>
                <a:latin typeface="Cambria" panose="02040503050406030204" pitchFamily="18" charset="0"/>
              </a:rPr>
              <a:t> 7), night sweats (</a:t>
            </a:r>
            <a:r>
              <a:rPr lang="en-GB" b="0" i="1" dirty="0">
                <a:solidFill>
                  <a:srgbClr val="212121"/>
                </a:solidFill>
                <a:effectLst/>
                <a:highlight>
                  <a:srgbClr val="FFFFFF"/>
                </a:highlight>
                <a:latin typeface="Cambria" panose="02040503050406030204" pitchFamily="18" charset="0"/>
              </a:rPr>
              <a:t>n =</a:t>
            </a:r>
            <a:r>
              <a:rPr lang="en-GB" b="0" i="0" dirty="0">
                <a:solidFill>
                  <a:srgbClr val="212121"/>
                </a:solidFill>
                <a:effectLst/>
                <a:highlight>
                  <a:srgbClr val="FFFFFF"/>
                </a:highlight>
                <a:latin typeface="Cambria" panose="02040503050406030204" pitchFamily="18" charset="0"/>
              </a:rPr>
              <a:t> 2), and other (</a:t>
            </a:r>
            <a:r>
              <a:rPr lang="en-GB" b="0" i="1" dirty="0">
                <a:solidFill>
                  <a:srgbClr val="212121"/>
                </a:solidFill>
                <a:effectLst/>
                <a:highlight>
                  <a:srgbClr val="FFFFFF"/>
                </a:highlight>
                <a:latin typeface="Cambria" panose="02040503050406030204" pitchFamily="18" charset="0"/>
              </a:rPr>
              <a:t>n =</a:t>
            </a:r>
            <a:r>
              <a:rPr lang="en-GB" b="0" i="0" dirty="0">
                <a:solidFill>
                  <a:srgbClr val="212121"/>
                </a:solidFill>
                <a:effectLst/>
                <a:highlight>
                  <a:srgbClr val="FFFFFF"/>
                </a:highlight>
                <a:latin typeface="Cambria" panose="02040503050406030204" pitchFamily="18" charset="0"/>
              </a:rPr>
              <a:t> 3; body aches [</a:t>
            </a:r>
            <a:r>
              <a:rPr lang="en-GB" b="0" i="1" dirty="0">
                <a:solidFill>
                  <a:srgbClr val="212121"/>
                </a:solidFill>
                <a:effectLst/>
                <a:highlight>
                  <a:srgbClr val="FFFFFF"/>
                </a:highlight>
                <a:latin typeface="Cambria" panose="02040503050406030204" pitchFamily="18" charset="0"/>
              </a:rPr>
              <a:t>n =</a:t>
            </a:r>
            <a:r>
              <a:rPr lang="en-GB" b="0" i="0" dirty="0">
                <a:solidFill>
                  <a:srgbClr val="212121"/>
                </a:solidFill>
                <a:effectLst/>
                <a:highlight>
                  <a:srgbClr val="FFFFFF"/>
                </a:highlight>
                <a:latin typeface="Cambria" panose="02040503050406030204" pitchFamily="18" charset="0"/>
              </a:rPr>
              <a:t> 1], headache [</a:t>
            </a:r>
            <a:r>
              <a:rPr lang="en-GB" b="0" i="1" dirty="0">
                <a:solidFill>
                  <a:srgbClr val="212121"/>
                </a:solidFill>
                <a:effectLst/>
                <a:highlight>
                  <a:srgbClr val="FFFFFF"/>
                </a:highlight>
                <a:latin typeface="Cambria" panose="02040503050406030204" pitchFamily="18" charset="0"/>
              </a:rPr>
              <a:t>n =</a:t>
            </a:r>
            <a:r>
              <a:rPr lang="en-GB" b="0" i="0" dirty="0">
                <a:solidFill>
                  <a:srgbClr val="212121"/>
                </a:solidFill>
                <a:effectLst/>
                <a:highlight>
                  <a:srgbClr val="FFFFFF"/>
                </a:highlight>
                <a:latin typeface="Cambria" panose="02040503050406030204" pitchFamily="18" charset="0"/>
              </a:rPr>
              <a:t> 1], abdominal pain [</a:t>
            </a:r>
            <a:r>
              <a:rPr lang="en-GB" b="0" i="1" dirty="0">
                <a:solidFill>
                  <a:srgbClr val="212121"/>
                </a:solidFill>
                <a:effectLst/>
                <a:highlight>
                  <a:srgbClr val="FFFFFF"/>
                </a:highlight>
                <a:latin typeface="Cambria" panose="02040503050406030204" pitchFamily="18" charset="0"/>
              </a:rPr>
              <a:t>n =</a:t>
            </a:r>
            <a:r>
              <a:rPr lang="en-GB" b="0" i="0" dirty="0">
                <a:solidFill>
                  <a:srgbClr val="212121"/>
                </a:solidFill>
                <a:effectLst/>
                <a:highlight>
                  <a:srgbClr val="FFFFFF"/>
                </a:highlight>
                <a:latin typeface="Cambria" panose="02040503050406030204" pitchFamily="18" charset="0"/>
              </a:rPr>
              <a:t> 1]); 10 holds were associated with multiple symptoms. Management involved restarting ibrutinib in all 27 holds, as well as methylprednisolone in one patient.</a:t>
            </a:r>
          </a:p>
          <a:p>
            <a:pPr algn="l">
              <a:spcBef>
                <a:spcPts val="2000"/>
              </a:spcBef>
              <a:spcAft>
                <a:spcPts val="2000"/>
              </a:spcAft>
            </a:pPr>
            <a:r>
              <a:rPr lang="en-GB" b="1" i="0" u="sng" dirty="0">
                <a:solidFill>
                  <a:srgbClr val="212121"/>
                </a:solidFill>
                <a:effectLst/>
                <a:highlight>
                  <a:srgbClr val="FFFFFF"/>
                </a:highlight>
                <a:latin typeface="Cambria" panose="02040503050406030204" pitchFamily="18" charset="0"/>
              </a:rPr>
              <a:t>14 holds (6% of 245 holds) </a:t>
            </a:r>
            <a:r>
              <a:rPr lang="en-GB" sz="2400" b="0" i="0" u="sng" dirty="0">
                <a:solidFill>
                  <a:srgbClr val="C00000"/>
                </a:solidFill>
                <a:effectLst/>
                <a:highlight>
                  <a:srgbClr val="FFFFFF"/>
                </a:highlight>
                <a:latin typeface="Cambria" panose="02040503050406030204" pitchFamily="18" charset="0"/>
              </a:rPr>
              <a:t>in 14 unique patients </a:t>
            </a:r>
            <a:r>
              <a:rPr lang="en-GB" b="0" i="0" dirty="0">
                <a:solidFill>
                  <a:srgbClr val="212121"/>
                </a:solidFill>
                <a:effectLst/>
                <a:highlight>
                  <a:srgbClr val="FFFFFF"/>
                </a:highlight>
                <a:latin typeface="Cambria" panose="02040503050406030204" pitchFamily="18" charset="0"/>
              </a:rPr>
              <a:t>(10% of 143 patients) had an associated </a:t>
            </a:r>
            <a:r>
              <a:rPr lang="en-GB" b="0" i="0" dirty="0">
                <a:solidFill>
                  <a:srgbClr val="212121"/>
                </a:solidFill>
                <a:effectLst/>
                <a:highlight>
                  <a:srgbClr val="00FF00"/>
                </a:highlight>
                <a:latin typeface="Cambria" panose="02040503050406030204" pitchFamily="18" charset="0"/>
              </a:rPr>
              <a:t>severe disease flare</a:t>
            </a:r>
            <a:r>
              <a:rPr lang="en-GB" b="0" i="0" dirty="0">
                <a:solidFill>
                  <a:srgbClr val="212121"/>
                </a:solidFill>
                <a:effectLst/>
                <a:highlight>
                  <a:srgbClr val="FFFFFF"/>
                </a:highlight>
                <a:latin typeface="Cambria" panose="02040503050406030204" pitchFamily="18" charset="0"/>
              </a:rPr>
              <a:t>. Qualifying findings included new or worsening symptoms (</a:t>
            </a:r>
            <a:r>
              <a:rPr lang="en-GB" b="0" i="1" dirty="0">
                <a:solidFill>
                  <a:srgbClr val="212121"/>
                </a:solidFill>
                <a:effectLst/>
                <a:highlight>
                  <a:srgbClr val="FFFFFF"/>
                </a:highlight>
                <a:latin typeface="Cambria" panose="02040503050406030204" pitchFamily="18" charset="0"/>
              </a:rPr>
              <a:t>n =</a:t>
            </a:r>
            <a:r>
              <a:rPr lang="en-GB" b="0" i="0" dirty="0">
                <a:solidFill>
                  <a:srgbClr val="212121"/>
                </a:solidFill>
                <a:effectLst/>
                <a:highlight>
                  <a:srgbClr val="FFFFFF"/>
                </a:highlight>
                <a:latin typeface="Cambria" panose="02040503050406030204" pitchFamily="18" charset="0"/>
              </a:rPr>
              <a:t> 13), new or worsening lymphadenopathy or splenomegaly (</a:t>
            </a:r>
            <a:r>
              <a:rPr lang="en-GB" b="0" i="1" dirty="0">
                <a:solidFill>
                  <a:srgbClr val="212121"/>
                </a:solidFill>
                <a:effectLst/>
                <a:highlight>
                  <a:srgbClr val="FFFFFF"/>
                </a:highlight>
                <a:latin typeface="Cambria" panose="02040503050406030204" pitchFamily="18" charset="0"/>
              </a:rPr>
              <a:t>n =</a:t>
            </a:r>
            <a:r>
              <a:rPr lang="en-GB" b="0" i="0" dirty="0">
                <a:solidFill>
                  <a:srgbClr val="212121"/>
                </a:solidFill>
                <a:effectLst/>
                <a:highlight>
                  <a:srgbClr val="FFFFFF"/>
                </a:highlight>
                <a:latin typeface="Cambria" panose="02040503050406030204" pitchFamily="18" charset="0"/>
              </a:rPr>
              <a:t> 12), and ALC and/or LDH increase (</a:t>
            </a:r>
            <a:r>
              <a:rPr lang="en-GB" b="0" i="1" dirty="0">
                <a:solidFill>
                  <a:srgbClr val="212121"/>
                </a:solidFill>
                <a:effectLst/>
                <a:highlight>
                  <a:srgbClr val="FFFFFF"/>
                </a:highlight>
                <a:latin typeface="Cambria" panose="02040503050406030204" pitchFamily="18" charset="0"/>
              </a:rPr>
              <a:t>n =</a:t>
            </a:r>
            <a:r>
              <a:rPr lang="en-GB" b="0" i="0" dirty="0">
                <a:solidFill>
                  <a:srgbClr val="212121"/>
                </a:solidFill>
                <a:effectLst/>
                <a:highlight>
                  <a:srgbClr val="FFFFFF"/>
                </a:highlight>
                <a:latin typeface="Cambria" panose="02040503050406030204" pitchFamily="18" charset="0"/>
              </a:rPr>
              <a:t> 9). Of the 13 patients with new or worsening symptoms, symptoms included fatigue/malaise (</a:t>
            </a:r>
            <a:r>
              <a:rPr lang="en-GB" b="0" i="1" dirty="0">
                <a:solidFill>
                  <a:srgbClr val="212121"/>
                </a:solidFill>
                <a:effectLst/>
                <a:highlight>
                  <a:srgbClr val="FFFFFF"/>
                </a:highlight>
                <a:latin typeface="Cambria" panose="02040503050406030204" pitchFamily="18" charset="0"/>
              </a:rPr>
              <a:t>n =</a:t>
            </a:r>
            <a:r>
              <a:rPr lang="en-GB" b="0" i="0" dirty="0">
                <a:solidFill>
                  <a:srgbClr val="212121"/>
                </a:solidFill>
                <a:effectLst/>
                <a:highlight>
                  <a:srgbClr val="FFFFFF"/>
                </a:highlight>
                <a:latin typeface="Cambria" panose="02040503050406030204" pitchFamily="18" charset="0"/>
              </a:rPr>
              <a:t> 9), fever (</a:t>
            </a:r>
            <a:r>
              <a:rPr lang="en-GB" b="0" i="1" dirty="0">
                <a:solidFill>
                  <a:srgbClr val="212121"/>
                </a:solidFill>
                <a:effectLst/>
                <a:highlight>
                  <a:srgbClr val="FFFFFF"/>
                </a:highlight>
                <a:latin typeface="Cambria" panose="02040503050406030204" pitchFamily="18" charset="0"/>
              </a:rPr>
              <a:t>n =</a:t>
            </a:r>
            <a:r>
              <a:rPr lang="en-GB" b="0" i="0" dirty="0">
                <a:solidFill>
                  <a:srgbClr val="212121"/>
                </a:solidFill>
                <a:effectLst/>
                <a:highlight>
                  <a:srgbClr val="FFFFFF"/>
                </a:highlight>
                <a:latin typeface="Cambria" panose="02040503050406030204" pitchFamily="18" charset="0"/>
              </a:rPr>
              <a:t> 3), night sweats (</a:t>
            </a:r>
            <a:r>
              <a:rPr lang="en-GB" b="0" i="1" dirty="0">
                <a:solidFill>
                  <a:srgbClr val="212121"/>
                </a:solidFill>
                <a:effectLst/>
                <a:highlight>
                  <a:srgbClr val="FFFFFF"/>
                </a:highlight>
                <a:latin typeface="Cambria" panose="02040503050406030204" pitchFamily="18" charset="0"/>
              </a:rPr>
              <a:t>n =</a:t>
            </a:r>
            <a:r>
              <a:rPr lang="en-GB" b="0" i="0" dirty="0">
                <a:solidFill>
                  <a:srgbClr val="212121"/>
                </a:solidFill>
                <a:effectLst/>
                <a:highlight>
                  <a:srgbClr val="FFFFFF"/>
                </a:highlight>
                <a:latin typeface="Cambria" panose="02040503050406030204" pitchFamily="18" charset="0"/>
              </a:rPr>
              <a:t> 3), painful lymph nodes (</a:t>
            </a:r>
            <a:r>
              <a:rPr lang="en-GB" b="0" i="1" dirty="0">
                <a:solidFill>
                  <a:srgbClr val="212121"/>
                </a:solidFill>
                <a:effectLst/>
                <a:highlight>
                  <a:srgbClr val="FFFFFF"/>
                </a:highlight>
                <a:latin typeface="Cambria" panose="02040503050406030204" pitchFamily="18" charset="0"/>
              </a:rPr>
              <a:t>n =</a:t>
            </a:r>
            <a:r>
              <a:rPr lang="en-GB" b="0" i="0" dirty="0">
                <a:solidFill>
                  <a:srgbClr val="212121"/>
                </a:solidFill>
                <a:effectLst/>
                <a:highlight>
                  <a:srgbClr val="FFFFFF"/>
                </a:highlight>
                <a:latin typeface="Cambria" panose="02040503050406030204" pitchFamily="18" charset="0"/>
              </a:rPr>
              <a:t> 2), myalgias (</a:t>
            </a:r>
            <a:r>
              <a:rPr lang="en-GB" b="0" i="1" dirty="0">
                <a:solidFill>
                  <a:srgbClr val="212121"/>
                </a:solidFill>
                <a:effectLst/>
                <a:highlight>
                  <a:srgbClr val="FFFFFF"/>
                </a:highlight>
                <a:latin typeface="Cambria" panose="02040503050406030204" pitchFamily="18" charset="0"/>
              </a:rPr>
              <a:t>n =</a:t>
            </a:r>
            <a:r>
              <a:rPr lang="en-GB" b="0" i="0" dirty="0">
                <a:solidFill>
                  <a:srgbClr val="212121"/>
                </a:solidFill>
                <a:effectLst/>
                <a:highlight>
                  <a:srgbClr val="FFFFFF"/>
                </a:highlight>
                <a:latin typeface="Cambria" panose="02040503050406030204" pitchFamily="18" charset="0"/>
              </a:rPr>
              <a:t> 2), nausea (</a:t>
            </a:r>
            <a:r>
              <a:rPr lang="en-GB" b="0" i="1" dirty="0">
                <a:solidFill>
                  <a:srgbClr val="212121"/>
                </a:solidFill>
                <a:effectLst/>
                <a:highlight>
                  <a:srgbClr val="FFFFFF"/>
                </a:highlight>
                <a:latin typeface="Cambria" panose="02040503050406030204" pitchFamily="18" charset="0"/>
              </a:rPr>
              <a:t>n =</a:t>
            </a:r>
            <a:r>
              <a:rPr lang="en-GB" b="0" i="0" dirty="0">
                <a:solidFill>
                  <a:srgbClr val="212121"/>
                </a:solidFill>
                <a:effectLst/>
                <a:highlight>
                  <a:srgbClr val="FFFFFF"/>
                </a:highlight>
                <a:latin typeface="Cambria" panose="02040503050406030204" pitchFamily="18" charset="0"/>
              </a:rPr>
              <a:t> 1), </a:t>
            </a:r>
            <a:r>
              <a:rPr lang="en-GB" b="0" i="0" dirty="0" err="1">
                <a:solidFill>
                  <a:srgbClr val="212121"/>
                </a:solidFill>
                <a:effectLst/>
                <a:highlight>
                  <a:srgbClr val="FFFFFF"/>
                </a:highlight>
                <a:latin typeface="Cambria" panose="02040503050406030204" pitchFamily="18" charset="0"/>
              </a:rPr>
              <a:t>dyspnea</a:t>
            </a:r>
            <a:r>
              <a:rPr lang="en-GB" b="0" i="0" dirty="0">
                <a:solidFill>
                  <a:srgbClr val="212121"/>
                </a:solidFill>
                <a:effectLst/>
                <a:highlight>
                  <a:srgbClr val="FFFFFF"/>
                </a:highlight>
                <a:latin typeface="Cambria" panose="02040503050406030204" pitchFamily="18" charset="0"/>
              </a:rPr>
              <a:t> (</a:t>
            </a:r>
            <a:r>
              <a:rPr lang="en-GB" b="0" i="1" dirty="0">
                <a:solidFill>
                  <a:srgbClr val="212121"/>
                </a:solidFill>
                <a:effectLst/>
                <a:highlight>
                  <a:srgbClr val="FFFFFF"/>
                </a:highlight>
                <a:latin typeface="Cambria" panose="02040503050406030204" pitchFamily="18" charset="0"/>
              </a:rPr>
              <a:t>n =</a:t>
            </a:r>
            <a:r>
              <a:rPr lang="en-GB" b="0" i="0" dirty="0">
                <a:solidFill>
                  <a:srgbClr val="212121"/>
                </a:solidFill>
                <a:effectLst/>
                <a:highlight>
                  <a:srgbClr val="FFFFFF"/>
                </a:highlight>
                <a:latin typeface="Cambria" panose="02040503050406030204" pitchFamily="18" charset="0"/>
              </a:rPr>
              <a:t> 1); 6 patients had multiple symptoms. All 14 patients were managed with restarting ibrutinib with resolution of the signs and symptoms associated with the acute disease flare; no deaths occurred as a result of the flare. High‐dose methylprednisolone (</a:t>
            </a:r>
            <a:r>
              <a:rPr lang="en-GB" b="0" i="1" dirty="0">
                <a:solidFill>
                  <a:srgbClr val="212121"/>
                </a:solidFill>
                <a:effectLst/>
                <a:highlight>
                  <a:srgbClr val="FFFFFF"/>
                </a:highlight>
                <a:latin typeface="Cambria" panose="02040503050406030204" pitchFamily="18" charset="0"/>
              </a:rPr>
              <a:t>n =</a:t>
            </a:r>
            <a:r>
              <a:rPr lang="en-GB" b="0" i="0" dirty="0">
                <a:solidFill>
                  <a:srgbClr val="212121"/>
                </a:solidFill>
                <a:effectLst/>
                <a:highlight>
                  <a:srgbClr val="FFFFFF"/>
                </a:highlight>
                <a:latin typeface="Cambria" panose="02040503050406030204" pitchFamily="18" charset="0"/>
              </a:rPr>
              <a:t> 6) and rituximab (</a:t>
            </a:r>
            <a:r>
              <a:rPr lang="en-GB" b="0" i="1" dirty="0">
                <a:solidFill>
                  <a:srgbClr val="212121"/>
                </a:solidFill>
                <a:effectLst/>
                <a:highlight>
                  <a:srgbClr val="FFFFFF"/>
                </a:highlight>
                <a:latin typeface="Cambria" panose="02040503050406030204" pitchFamily="18" charset="0"/>
              </a:rPr>
              <a:t>n =</a:t>
            </a:r>
            <a:r>
              <a:rPr lang="en-GB" b="0" i="0" dirty="0">
                <a:solidFill>
                  <a:srgbClr val="212121"/>
                </a:solidFill>
                <a:effectLst/>
                <a:highlight>
                  <a:srgbClr val="FFFFFF"/>
                </a:highlight>
                <a:latin typeface="Cambria" panose="02040503050406030204" pitchFamily="18" charset="0"/>
              </a:rPr>
              <a:t> 3) were used as adjuncts in a subset of patients</a:t>
            </a:r>
          </a:p>
          <a:p>
            <a:endParaRPr lang="en-GB" dirty="0"/>
          </a:p>
        </p:txBody>
      </p:sp>
      <p:pic>
        <p:nvPicPr>
          <p:cNvPr id="5" name="Picture 4">
            <a:extLst>
              <a:ext uri="{FF2B5EF4-FFF2-40B4-BE49-F238E27FC236}">
                <a16:creationId xmlns:a16="http://schemas.microsoft.com/office/drawing/2014/main" xmlns="" id="{02E3D4C1-A8BC-EA8F-64F4-9D059CF004E4}"/>
              </a:ext>
            </a:extLst>
          </p:cNvPr>
          <p:cNvPicPr>
            <a:picLocks noChangeAspect="1"/>
          </p:cNvPicPr>
          <p:nvPr/>
        </p:nvPicPr>
        <p:blipFill rotWithShape="1">
          <a:blip r:embed="rId2"/>
          <a:srcRect l="13636" t="167" r="14394" b="-1178"/>
          <a:stretch/>
        </p:blipFill>
        <p:spPr>
          <a:xfrm>
            <a:off x="968374" y="1328109"/>
            <a:ext cx="8077200" cy="5837495"/>
          </a:xfrm>
          <a:prstGeom prst="rect">
            <a:avLst/>
          </a:prstGeom>
          <a:ln w="57150">
            <a:solidFill>
              <a:srgbClr val="E0EFED"/>
            </a:solidFill>
          </a:ln>
          <a:effectLst>
            <a:outerShdw blurRad="50800" dist="38100" dir="2700000" algn="tl" rotWithShape="0">
              <a:prstClr val="black">
                <a:alpha val="40000"/>
              </a:prstClr>
            </a:outerShdw>
          </a:effectLst>
        </p:spPr>
      </p:pic>
      <p:sp>
        <p:nvSpPr>
          <p:cNvPr id="7" name="TextBox 6">
            <a:extLst>
              <a:ext uri="{FF2B5EF4-FFF2-40B4-BE49-F238E27FC236}">
                <a16:creationId xmlns:a16="http://schemas.microsoft.com/office/drawing/2014/main" xmlns="" id="{14A2D5F4-EDC0-BB9D-2005-4CF647447BF8}"/>
              </a:ext>
            </a:extLst>
          </p:cNvPr>
          <p:cNvSpPr txBox="1"/>
          <p:nvPr/>
        </p:nvSpPr>
        <p:spPr>
          <a:xfrm rot="10800000" flipV="1">
            <a:off x="381000" y="7212686"/>
            <a:ext cx="7467600" cy="430887"/>
          </a:xfrm>
          <a:prstGeom prst="rect">
            <a:avLst/>
          </a:prstGeom>
          <a:noFill/>
        </p:spPr>
        <p:txBody>
          <a:bodyPr wrap="square">
            <a:spAutoFit/>
          </a:bodyPr>
          <a:lstStyle/>
          <a:p>
            <a:r>
              <a:rPr lang="en-GB" sz="1100" dirty="0"/>
              <a:t>Oncologist</a:t>
            </a:r>
          </a:p>
          <a:p>
            <a:r>
              <a:rPr lang="en-GB" sz="1100" dirty="0"/>
              <a:t>. 2020 Nov;25(11):974-980. </a:t>
            </a:r>
            <a:r>
              <a:rPr lang="en-GB" sz="1100" dirty="0" err="1"/>
              <a:t>doi</a:t>
            </a:r>
            <a:r>
              <a:rPr lang="en-GB" sz="1100" dirty="0"/>
              <a:t>: 10.1634/theoncologist.2020-0388</a:t>
            </a:r>
          </a:p>
        </p:txBody>
      </p:sp>
      <mc:AlternateContent xmlns:mc="http://schemas.openxmlformats.org/markup-compatibility/2006">
        <mc:Choice xmlns:p14="http://schemas.microsoft.com/office/powerpoint/2010/main" xmlns="" Requires="p14">
          <p:contentPart p14:bwMode="auto" r:id="rId3">
            <p14:nvContentPartPr>
              <p14:cNvPr id="12" name="Ink 11">
                <a:extLst>
                  <a:ext uri="{FF2B5EF4-FFF2-40B4-BE49-F238E27FC236}">
                    <a16:creationId xmlns:a16="http://schemas.microsoft.com/office/drawing/2014/main" id="{ACD6C8A1-D43C-B5BA-0116-447C7FF509A0}"/>
                  </a:ext>
                </a:extLst>
              </p14:cNvPr>
              <p14:cNvContentPartPr/>
              <p14:nvPr/>
            </p14:nvContentPartPr>
            <p14:xfrm>
              <a:off x="1114902" y="2821065"/>
              <a:ext cx="360" cy="360"/>
            </p14:xfrm>
          </p:contentPart>
        </mc:Choice>
        <mc:Fallback>
          <p:pic>
            <p:nvPicPr>
              <p:cNvPr id="12" name="Ink 11">
                <a:extLst>
                  <a:ext uri="{FF2B5EF4-FFF2-40B4-BE49-F238E27FC236}">
                    <a16:creationId xmlns:a16="http://schemas.microsoft.com/office/drawing/2014/main" xmlns="" xmlns:p14="http://schemas.microsoft.com/office/powerpoint/2010/main" id="{ACD6C8A1-D43C-B5BA-0116-447C7FF509A0}"/>
                  </a:ext>
                </a:extLst>
              </p:cNvPr>
              <p:cNvPicPr/>
              <p:nvPr/>
            </p:nvPicPr>
            <p:blipFill>
              <a:blip r:embed="rId4"/>
              <a:stretch>
                <a:fillRect/>
              </a:stretch>
            </p:blipFill>
            <p:spPr>
              <a:xfrm>
                <a:off x="1108782" y="2814945"/>
                <a:ext cx="12600" cy="12600"/>
              </a:xfrm>
              <a:prstGeom prst="rect">
                <a:avLst/>
              </a:prstGeom>
            </p:spPr>
          </p:pic>
        </mc:Fallback>
      </mc:AlternateContent>
      <p:sp>
        <p:nvSpPr>
          <p:cNvPr id="15" name="Arc 14">
            <a:extLst>
              <a:ext uri="{FF2B5EF4-FFF2-40B4-BE49-F238E27FC236}">
                <a16:creationId xmlns:a16="http://schemas.microsoft.com/office/drawing/2014/main" xmlns="" id="{F47E40D0-9F62-89D9-5FCF-59C4E41DE31A}"/>
              </a:ext>
            </a:extLst>
          </p:cNvPr>
          <p:cNvSpPr/>
          <p:nvPr/>
        </p:nvSpPr>
        <p:spPr>
          <a:xfrm>
            <a:off x="1114902" y="2438400"/>
            <a:ext cx="1628298" cy="762000"/>
          </a:xfrm>
          <a:prstGeom prst="arc">
            <a:avLst>
              <a:gd name="adj1" fmla="val 16200000"/>
              <a:gd name="adj2" fmla="val 15859867"/>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xmlns="" val="3970011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7C0575D6-0A70-0D37-F19B-53D7F829C35B}"/>
              </a:ext>
            </a:extLst>
          </p:cNvPr>
          <p:cNvSpPr>
            <a:spLocks noGrp="1"/>
          </p:cNvSpPr>
          <p:nvPr>
            <p:ph type="title"/>
          </p:nvPr>
        </p:nvSpPr>
        <p:spPr/>
        <p:txBody>
          <a:bodyPr/>
          <a:lstStyle/>
          <a:p>
            <a:endParaRPr lang="en-GB" dirty="0"/>
          </a:p>
        </p:txBody>
      </p:sp>
      <p:sp>
        <p:nvSpPr>
          <p:cNvPr id="5" name="Text Placeholder 4">
            <a:extLst>
              <a:ext uri="{FF2B5EF4-FFF2-40B4-BE49-F238E27FC236}">
                <a16:creationId xmlns:a16="http://schemas.microsoft.com/office/drawing/2014/main" xmlns="" id="{EBADD6B0-5C21-F13C-E240-DBDDEF5CB0ED}"/>
              </a:ext>
            </a:extLst>
          </p:cNvPr>
          <p:cNvSpPr>
            <a:spLocks noGrp="1"/>
          </p:cNvSpPr>
          <p:nvPr>
            <p:ph type="body" idx="1"/>
          </p:nvPr>
        </p:nvSpPr>
        <p:spPr/>
        <p:txBody>
          <a:bodyPr/>
          <a:lstStyle/>
          <a:p>
            <a:r>
              <a:rPr lang="en-GB" sz="3600" b="1" dirty="0">
                <a:solidFill>
                  <a:srgbClr val="C00000"/>
                </a:solidFill>
              </a:rPr>
              <a:t>Benefit of Dose Reduction </a:t>
            </a:r>
          </a:p>
        </p:txBody>
      </p:sp>
    </p:spTree>
    <p:extLst>
      <p:ext uri="{BB962C8B-B14F-4D97-AF65-F5344CB8AC3E}">
        <p14:creationId xmlns:p14="http://schemas.microsoft.com/office/powerpoint/2010/main" xmlns="" val="30891138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emplate">
  <a:themeElements>
    <a:clrScheme name="template 7">
      <a:dk1>
        <a:srgbClr val="4D4D4D"/>
      </a:dk1>
      <a:lt1>
        <a:srgbClr val="FFFFFF"/>
      </a:lt1>
      <a:dk2>
        <a:srgbClr val="4D4D4D"/>
      </a:dk2>
      <a:lt2>
        <a:srgbClr val="0066CC"/>
      </a:lt2>
      <a:accent1>
        <a:srgbClr val="6699FF"/>
      </a:accent1>
      <a:accent2>
        <a:srgbClr val="3399FF"/>
      </a:accent2>
      <a:accent3>
        <a:srgbClr val="FFFFFF"/>
      </a:accent3>
      <a:accent4>
        <a:srgbClr val="404040"/>
      </a:accent4>
      <a:accent5>
        <a:srgbClr val="B8CAFF"/>
      </a:accent5>
      <a:accent6>
        <a:srgbClr val="2D8AE7"/>
      </a:accent6>
      <a:hlink>
        <a:srgbClr val="99CCFF"/>
      </a:hlink>
      <a:folHlink>
        <a:srgbClr val="DDDDDD"/>
      </a:folHlink>
    </a:clrScheme>
    <a:fontScheme name="template">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 1">
        <a:dk1>
          <a:srgbClr val="4D4D4D"/>
        </a:dk1>
        <a:lt1>
          <a:srgbClr val="FFFFFF"/>
        </a:lt1>
        <a:dk2>
          <a:srgbClr val="4D4D4D"/>
        </a:dk2>
        <a:lt2>
          <a:srgbClr val="0099FF"/>
        </a:lt2>
        <a:accent1>
          <a:srgbClr val="003399"/>
        </a:accent1>
        <a:accent2>
          <a:srgbClr val="CCECFF"/>
        </a:accent2>
        <a:accent3>
          <a:srgbClr val="FFFFFF"/>
        </a:accent3>
        <a:accent4>
          <a:srgbClr val="404040"/>
        </a:accent4>
        <a:accent5>
          <a:srgbClr val="AAADCA"/>
        </a:accent5>
        <a:accent6>
          <a:srgbClr val="B9D6E7"/>
        </a:accent6>
        <a:hlink>
          <a:srgbClr val="6699FF"/>
        </a:hlink>
        <a:folHlink>
          <a:srgbClr val="EAEAEA"/>
        </a:folHlink>
      </a:clrScheme>
      <a:clrMap bg1="lt1" tx1="dk1" bg2="lt2" tx2="dk2" accent1="accent1" accent2="accent2" accent3="accent3" accent4="accent4" accent5="accent5" accent6="accent6" hlink="hlink" folHlink="folHlink"/>
    </a:extraClrScheme>
    <a:extraClrScheme>
      <a:clrScheme name="template 2">
        <a:dk1>
          <a:srgbClr val="4D4D4D"/>
        </a:dk1>
        <a:lt1>
          <a:srgbClr val="FFFFFF"/>
        </a:lt1>
        <a:dk2>
          <a:srgbClr val="4D4D4D"/>
        </a:dk2>
        <a:lt2>
          <a:srgbClr val="003399"/>
        </a:lt2>
        <a:accent1>
          <a:srgbClr val="FF66CC"/>
        </a:accent1>
        <a:accent2>
          <a:srgbClr val="6699FF"/>
        </a:accent2>
        <a:accent3>
          <a:srgbClr val="FFFFFF"/>
        </a:accent3>
        <a:accent4>
          <a:srgbClr val="404040"/>
        </a:accent4>
        <a:accent5>
          <a:srgbClr val="FFB8E2"/>
        </a:accent5>
        <a:accent6>
          <a:srgbClr val="5C8AE7"/>
        </a:accent6>
        <a:hlink>
          <a:srgbClr val="FFCC99"/>
        </a:hlink>
        <a:folHlink>
          <a:srgbClr val="DDDDDD"/>
        </a:folHlink>
      </a:clrScheme>
      <a:clrMap bg1="lt1" tx1="dk1" bg2="lt2" tx2="dk2" accent1="accent1" accent2="accent2" accent3="accent3" accent4="accent4" accent5="accent5" accent6="accent6" hlink="hlink" folHlink="folHlink"/>
    </a:extraClrScheme>
    <a:extraClrScheme>
      <a:clrScheme name="template 3">
        <a:dk1>
          <a:srgbClr val="4D4D4D"/>
        </a:dk1>
        <a:lt1>
          <a:srgbClr val="FFFFFF"/>
        </a:lt1>
        <a:dk2>
          <a:srgbClr val="4D4D4D"/>
        </a:dk2>
        <a:lt2>
          <a:srgbClr val="003399"/>
        </a:lt2>
        <a:accent1>
          <a:srgbClr val="CC0000"/>
        </a:accent1>
        <a:accent2>
          <a:srgbClr val="6699FF"/>
        </a:accent2>
        <a:accent3>
          <a:srgbClr val="FFFFFF"/>
        </a:accent3>
        <a:accent4>
          <a:srgbClr val="404040"/>
        </a:accent4>
        <a:accent5>
          <a:srgbClr val="E2AAAA"/>
        </a:accent5>
        <a:accent6>
          <a:srgbClr val="5C8AE7"/>
        </a:accent6>
        <a:hlink>
          <a:srgbClr val="33CCFF"/>
        </a:hlink>
        <a:folHlink>
          <a:srgbClr val="DDDDDD"/>
        </a:folHlink>
      </a:clrScheme>
      <a:clrMap bg1="lt1" tx1="dk1" bg2="lt2" tx2="dk2" accent1="accent1" accent2="accent2" accent3="accent3" accent4="accent4" accent5="accent5" accent6="accent6" hlink="hlink" folHlink="folHlink"/>
    </a:extraClrScheme>
    <a:extraClrScheme>
      <a:clrScheme name="template 4">
        <a:dk1>
          <a:srgbClr val="4D4D4D"/>
        </a:dk1>
        <a:lt1>
          <a:srgbClr val="FFFFFF"/>
        </a:lt1>
        <a:dk2>
          <a:srgbClr val="4D4D4D"/>
        </a:dk2>
        <a:lt2>
          <a:srgbClr val="003399"/>
        </a:lt2>
        <a:accent1>
          <a:srgbClr val="CC0000"/>
        </a:accent1>
        <a:accent2>
          <a:srgbClr val="6699FF"/>
        </a:accent2>
        <a:accent3>
          <a:srgbClr val="FFFFFF"/>
        </a:accent3>
        <a:accent4>
          <a:srgbClr val="404040"/>
        </a:accent4>
        <a:accent5>
          <a:srgbClr val="E2AAAA"/>
        </a:accent5>
        <a:accent6>
          <a:srgbClr val="5C8AE7"/>
        </a:accent6>
        <a:hlink>
          <a:srgbClr val="99CCFF"/>
        </a:hlink>
        <a:folHlink>
          <a:srgbClr val="DDDDDD"/>
        </a:folHlink>
      </a:clrScheme>
      <a:clrMap bg1="lt1" tx1="dk1" bg2="lt2" tx2="dk2" accent1="accent1" accent2="accent2" accent3="accent3" accent4="accent4" accent5="accent5" accent6="accent6" hlink="hlink" folHlink="folHlink"/>
    </a:extraClrScheme>
    <a:extraClrScheme>
      <a:clrScheme name="template 5">
        <a:dk1>
          <a:srgbClr val="4D4D4D"/>
        </a:dk1>
        <a:lt1>
          <a:srgbClr val="FFFFFF"/>
        </a:lt1>
        <a:dk2>
          <a:srgbClr val="4D4D4D"/>
        </a:dk2>
        <a:lt2>
          <a:srgbClr val="003399"/>
        </a:lt2>
        <a:accent1>
          <a:srgbClr val="33CCFF"/>
        </a:accent1>
        <a:accent2>
          <a:srgbClr val="6699FF"/>
        </a:accent2>
        <a:accent3>
          <a:srgbClr val="FFFFFF"/>
        </a:accent3>
        <a:accent4>
          <a:srgbClr val="404040"/>
        </a:accent4>
        <a:accent5>
          <a:srgbClr val="ADE2FF"/>
        </a:accent5>
        <a:accent6>
          <a:srgbClr val="5C8AE7"/>
        </a:accent6>
        <a:hlink>
          <a:srgbClr val="99CCFF"/>
        </a:hlink>
        <a:folHlink>
          <a:srgbClr val="DDDDDD"/>
        </a:folHlink>
      </a:clrScheme>
      <a:clrMap bg1="lt1" tx1="dk1" bg2="lt2" tx2="dk2" accent1="accent1" accent2="accent2" accent3="accent3" accent4="accent4" accent5="accent5" accent6="accent6" hlink="hlink" folHlink="folHlink"/>
    </a:extraClrScheme>
    <a:extraClrScheme>
      <a:clrScheme name="template 6">
        <a:dk1>
          <a:srgbClr val="4D4D4D"/>
        </a:dk1>
        <a:lt1>
          <a:srgbClr val="FFFFFF"/>
        </a:lt1>
        <a:dk2>
          <a:srgbClr val="4D4D4D"/>
        </a:dk2>
        <a:lt2>
          <a:srgbClr val="003399"/>
        </a:lt2>
        <a:accent1>
          <a:srgbClr val="6699FF"/>
        </a:accent1>
        <a:accent2>
          <a:srgbClr val="3399FF"/>
        </a:accent2>
        <a:accent3>
          <a:srgbClr val="FFFFFF"/>
        </a:accent3>
        <a:accent4>
          <a:srgbClr val="404040"/>
        </a:accent4>
        <a:accent5>
          <a:srgbClr val="B8CAFF"/>
        </a:accent5>
        <a:accent6>
          <a:srgbClr val="2D8AE7"/>
        </a:accent6>
        <a:hlink>
          <a:srgbClr val="99CCFF"/>
        </a:hlink>
        <a:folHlink>
          <a:srgbClr val="DDDDDD"/>
        </a:folHlink>
      </a:clrScheme>
      <a:clrMap bg1="lt1" tx1="dk1" bg2="lt2" tx2="dk2" accent1="accent1" accent2="accent2" accent3="accent3" accent4="accent4" accent5="accent5" accent6="accent6" hlink="hlink" folHlink="folHlink"/>
    </a:extraClrScheme>
    <a:extraClrScheme>
      <a:clrScheme name="template 7">
        <a:dk1>
          <a:srgbClr val="4D4D4D"/>
        </a:dk1>
        <a:lt1>
          <a:srgbClr val="FFFFFF"/>
        </a:lt1>
        <a:dk2>
          <a:srgbClr val="4D4D4D"/>
        </a:dk2>
        <a:lt2>
          <a:srgbClr val="0066CC"/>
        </a:lt2>
        <a:accent1>
          <a:srgbClr val="6699FF"/>
        </a:accent1>
        <a:accent2>
          <a:srgbClr val="3399FF"/>
        </a:accent2>
        <a:accent3>
          <a:srgbClr val="FFFFFF"/>
        </a:accent3>
        <a:accent4>
          <a:srgbClr val="404040"/>
        </a:accent4>
        <a:accent5>
          <a:srgbClr val="B8CAFF"/>
        </a:accent5>
        <a:accent6>
          <a:srgbClr val="2D8AE7"/>
        </a:accent6>
        <a:hlink>
          <a:srgbClr val="99CCF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7</TotalTime>
  <Words>2714</Words>
  <Application>Microsoft Office PowerPoint</Application>
  <PresentationFormat>مخصص</PresentationFormat>
  <Paragraphs>252</Paragraphs>
  <Slides>25</Slides>
  <Notes>4</Notes>
  <HiddenSlides>0</HiddenSlides>
  <MMClips>0</MMClips>
  <ScaleCrop>false</ScaleCrop>
  <HeadingPairs>
    <vt:vector size="4" baseType="variant">
      <vt:variant>
        <vt:lpstr>سمة</vt:lpstr>
      </vt:variant>
      <vt:variant>
        <vt:i4>4</vt:i4>
      </vt:variant>
      <vt:variant>
        <vt:lpstr>عناوين الشرائح</vt:lpstr>
      </vt:variant>
      <vt:variant>
        <vt:i4>25</vt:i4>
      </vt:variant>
    </vt:vector>
  </HeadingPairs>
  <TitlesOfParts>
    <vt:vector size="29" baseType="lpstr">
      <vt:lpstr>Office Theme</vt:lpstr>
      <vt:lpstr>13_Office Theme</vt:lpstr>
      <vt:lpstr>template</vt:lpstr>
      <vt:lpstr>1_Office Theme</vt:lpstr>
      <vt:lpstr>الشريحة 1</vt:lpstr>
      <vt:lpstr> Road Map</vt:lpstr>
      <vt:lpstr>Challenges  </vt:lpstr>
      <vt:lpstr>NCCN Guidelines Version 3.2024 Chronic Lymphocytic Leukemia/Small Lymphocytic Lymphoma</vt:lpstr>
      <vt:lpstr>Can we challenge this fact  :  outcomes of patients with previously untreated CLL who were treated with ibrutinib in clinical trials showed an estimated 7-year PFS and OS of 80% and 75%, respectively</vt:lpstr>
      <vt:lpstr>372 pts</vt:lpstr>
      <vt:lpstr>Patient characteristics at initiation of ibrutinib (n = 372)</vt:lpstr>
      <vt:lpstr>Clinical Findings and Management in Patients with Disease Flare</vt:lpstr>
      <vt:lpstr>الشريحة 9</vt:lpstr>
      <vt:lpstr>الشريحة 10</vt:lpstr>
      <vt:lpstr> Dose Reduction of Ibrutimib,1line</vt:lpstr>
      <vt:lpstr>الشريحة 12</vt:lpstr>
      <vt:lpstr>الشريحة 13</vt:lpstr>
      <vt:lpstr>Real-world treatment patterns, discontinuation and clinical outcomes in patients with B-cell lymphoproliferative diseases treated with BTK inhibitors in China  State Key Laboratory of Experimental Hematology, National Clinical Research Center for Blood Diseases, Haihe Laboratory of Cell Ecosystem, Institute of Hematology &amp; Blood Diseases Hospital, Chinese Academy of Medical Sciences &amp; Peking Union Medical College, Tianjin f Healh Science, Tianjin, China </vt:lpstr>
      <vt:lpstr>BTKi discontinuation time and reason </vt:lpstr>
      <vt:lpstr>BTKi discontinuation time and reason </vt:lpstr>
      <vt:lpstr>BTKi discontinuation time and reason </vt:lpstr>
      <vt:lpstr> Prognostic factors of post-BTKi survival </vt:lpstr>
      <vt:lpstr>Conclusions</vt:lpstr>
      <vt:lpstr>Is It Safe to Stop Ibrutinib Therapy for CLL After Multiple Years? November 14, 2023 In science and medicine, information is constantly changing and may become out-of-date as new data emerge. All articles and interviews are informational only, should never be considered medical advice, and should never be acted on without review with your health care team.Authored by Dr. Brian Koffman  </vt:lpstr>
      <vt:lpstr>Is It Safe to Stop Ibrutinib Therapy for CLL After Multiple Years? November 14, 2023 In science and medicine, information is constantly changing and may become out-of-date as new data emerge. All articles and interviews are informational only, should never be considered medical advice, and should never be acted on without review with your health care team. Authored by Dr. Brian Koffman </vt:lpstr>
      <vt:lpstr>           Stop Ibrutinib Trails?    </vt:lpstr>
      <vt:lpstr>     Stop Ibrutinib Trails  </vt:lpstr>
      <vt:lpstr>Massage to take home </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NCCN Clinical Practice Guidelines in Oncology (NCCN Guidelines®)</dc:title>
  <dc:creator>Al Mutiri, Najla</dc:creator>
  <cp:lastModifiedBy>majd</cp:lastModifiedBy>
  <cp:revision>97</cp:revision>
  <dcterms:created xsi:type="dcterms:W3CDTF">2024-05-09T13:10:45Z</dcterms:created>
  <dcterms:modified xsi:type="dcterms:W3CDTF">2024-07-24T08:04:49Z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2024-03-25T00:00:00Z</vt:filetime>
  </property>
  <property fmtid="{D5CDD505-2E9C-101B-9397-08002B2CF9AE}" pid="3" name="Creator">
    <vt:lpwstr>Adobe InDesign 19.2 (Windows)</vt:lpwstr>
  </property>
  <property fmtid="{D5CDD505-2E9C-101B-9397-08002B2CF9AE}" pid="4" name="LastSaved">
    <vt:filetime>2024-05-09T00:00:00Z</vt:filetime>
  </property>
  <property fmtid="{D5CDD505-2E9C-101B-9397-08002B2CF9AE}" pid="5" name="Producer">
    <vt:lpwstr>Adobe PDF Library 17.0</vt:lpwstr>
  </property>
</Properties>
</file>